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</p:sldMasterIdLst>
  <p:notesMasterIdLst>
    <p:notesMasterId r:id="rId55"/>
  </p:notesMasterIdLst>
  <p:sldIdLst>
    <p:sldId id="256" r:id="rId2"/>
    <p:sldId id="335" r:id="rId3"/>
    <p:sldId id="336" r:id="rId4"/>
    <p:sldId id="257" r:id="rId5"/>
    <p:sldId id="261" r:id="rId6"/>
    <p:sldId id="258" r:id="rId7"/>
    <p:sldId id="259" r:id="rId8"/>
    <p:sldId id="262" r:id="rId9"/>
    <p:sldId id="263" r:id="rId10"/>
    <p:sldId id="264" r:id="rId11"/>
    <p:sldId id="299" r:id="rId12"/>
    <p:sldId id="265" r:id="rId13"/>
    <p:sldId id="266" r:id="rId14"/>
    <p:sldId id="267" r:id="rId15"/>
    <p:sldId id="313" r:id="rId16"/>
    <p:sldId id="338" r:id="rId17"/>
    <p:sldId id="324" r:id="rId18"/>
    <p:sldId id="273" r:id="rId19"/>
    <p:sldId id="315" r:id="rId20"/>
    <p:sldId id="272" r:id="rId21"/>
    <p:sldId id="275" r:id="rId22"/>
    <p:sldId id="276" r:id="rId23"/>
    <p:sldId id="280" r:id="rId24"/>
    <p:sldId id="319" r:id="rId25"/>
    <p:sldId id="320" r:id="rId26"/>
    <p:sldId id="321" r:id="rId27"/>
    <p:sldId id="278" r:id="rId28"/>
    <p:sldId id="295" r:id="rId29"/>
    <p:sldId id="322" r:id="rId30"/>
    <p:sldId id="296" r:id="rId31"/>
    <p:sldId id="281" r:id="rId32"/>
    <p:sldId id="282" r:id="rId33"/>
    <p:sldId id="284" r:id="rId34"/>
    <p:sldId id="297" r:id="rId35"/>
    <p:sldId id="285" r:id="rId36"/>
    <p:sldId id="298" r:id="rId37"/>
    <p:sldId id="287" r:id="rId38"/>
    <p:sldId id="288" r:id="rId39"/>
    <p:sldId id="289" r:id="rId40"/>
    <p:sldId id="291" r:id="rId41"/>
    <p:sldId id="292" r:id="rId42"/>
    <p:sldId id="325" r:id="rId43"/>
    <p:sldId id="337" r:id="rId44"/>
    <p:sldId id="328" r:id="rId45"/>
    <p:sldId id="327" r:id="rId46"/>
    <p:sldId id="330" r:id="rId47"/>
    <p:sldId id="329" r:id="rId48"/>
    <p:sldId id="331" r:id="rId49"/>
    <p:sldId id="332" r:id="rId50"/>
    <p:sldId id="333" r:id="rId51"/>
    <p:sldId id="334" r:id="rId52"/>
    <p:sldId id="290" r:id="rId53"/>
    <p:sldId id="323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20"/>
    <p:restoredTop sz="94713"/>
  </p:normalViewPr>
  <p:slideViewPr>
    <p:cSldViewPr snapToGrid="0">
      <p:cViewPr varScale="1">
        <p:scale>
          <a:sx n="108" d="100"/>
          <a:sy n="108" d="100"/>
        </p:scale>
        <p:origin x="6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8C999-A3C1-5342-8A31-8ADDA0DB1192}" type="datetimeFigureOut">
              <a:rPr lang="en-US" smtClean="0"/>
              <a:t>7/5/24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0460A5-348A-D94F-A9EB-6122C1700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594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460A5-348A-D94F-A9EB-6122C17008E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33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D92DC-D537-26AD-1571-14DFD4E8BF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E1B12D-3B46-1272-EC3F-3389D9EFAA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4B7CE7-4E4F-2789-962B-0D3787850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7/5/24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6CE26-081D-9472-1F2E-726DE8054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4B7A3-1397-8665-89E5-F6BA7A495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67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2A36E-A332-6181-1463-1A8A36560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DD6CF5-0BEA-264A-B24D-B622051373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AB094-38A6-92E3-BD4D-207D9B16B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7/5/24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A10C8-FEDE-FF17-67EB-53DBCE798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FA5DA8-26F9-8E4E-D6D1-38B1EB06B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437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960218-0781-85E0-20D9-163BC95EBA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3311BC-5DFE-04B1-7405-F94FD116CF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936F0-A829-D8B6-6506-198793B61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7/5/24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5DBD2-6F2D-D45A-2696-F31EEAE88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F0757-EBE6-FCD4-A295-CA9FBAA29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311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5DE65-26B1-FAC2-33A5-4B1E2C30C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A744A-E817-DCB3-8724-BE432B60B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2A6E3-0D55-EB1D-C6BD-760682EF0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7/5/24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125E2D-D692-CE6A-B04E-C790336F6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C0A8D-CEE7-3B38-ADBC-8953323C2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041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2A454-8364-83C0-2DC6-AF4382185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163A4-20CD-A024-0AFD-72F8498B2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061A5-73D1-5BEE-4640-2D22C03E7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7/5/24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121FF-7A27-6462-7FC7-611B0F5A7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C69E9-3EF4-D698-40E8-F7964E635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65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7C353-69FE-86BD-69DE-9DABFA359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22FCE-85FB-689B-494E-5246F6093E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C4A646-D783-BD12-F7A6-0F1E672217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88C2C-5BE0-D913-091A-CE5E2D25C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7/5/24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2B9B04-2543-C109-3451-BB073CF7C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EF07F3-9087-9984-69E8-49B41E5A5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01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70618-1343-2FEC-872A-1DE723B73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26A0B-75E5-C9F8-8572-A28A75D4A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A48339-D52B-5D6D-7080-BAA882FDE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911EE7-FB48-9727-ECE6-69CFE8C13B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8B9637-73AC-797F-A802-F673D7C7FB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C4D38A-A722-37E1-FCDA-0985F16CC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7/5/24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EC478A-6185-E909-12D9-4EE24E48F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997915-4D9E-9EB3-CC9F-EFC36F750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75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B2C7-559B-E682-3779-54CA5E42C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ED60F0-4C42-A70B-B8A2-DE613A9DA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7/5/24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A58B1-88AA-7324-7EB5-D14D4250C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FE0215-D60F-CBC9-2203-6530C826D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338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2FBC96-DAC7-B250-9FE5-CE55AFD66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7/5/24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57C1C0-56F5-40A7-E791-82CD74C1A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04149E-4128-2061-9A95-3392676BD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576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C00A9-8EEB-59C3-9EF4-A49A16F26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51C1E-F64E-AFE3-55B5-4BC1588E5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7F43C6-32A2-7CC3-ED17-886D91FE46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CDE02-DCF6-AA11-7D10-5B5AD065C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7/5/24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2B9601-F3C7-0C7D-D6D5-B0C8F2E22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818B2B-2B11-AF2B-E80B-1FD4A808D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58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0B25C-308D-99BB-EE0E-C5E46ECE8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72B191-305D-DFA9-1D48-16AA533531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A37F55-8BDF-D4DB-B2FE-C1A8BC3FC6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CF37F-1EA5-ABA2-F91B-0FC8E7D11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7/5/24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666B90-CE0A-9443-5882-3D844BACF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69D67-7C4C-A1A3-DC56-4B44880E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65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56A1FC-6247-E196-4A7D-4EFCDCE43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67A52-9A55-CA50-15D1-A8586D3F1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72E00-6327-458B-FC88-2F45AA4A84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7CD3FD-BE54-4400-942B-C6C15AA73DFD}" type="datetimeFigureOut">
              <a:rPr lang="en-US" smtClean="0"/>
              <a:t>7/5/24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9A9F7-41D0-A569-7B7C-6F00C61A8D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58773-003A-2C4A-5CB5-049D102D2C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62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hyperlink" Target="https://projecteuclid.org/journals/annals-of-statistics/volume-47/issue-2/Rank-verification-for-exponential-families/10.1214/17-AOS1634.ful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0.png"/><Relationship Id="rId4" Type="http://schemas.openxmlformats.org/officeDocument/2006/relationships/hyperlink" Target="https://projecteuclid.org/journals/annals-of-statistics/volume-47/issue-2/Rank-verification-for-exponential-families/10.1214/17-AOS1634.full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0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7875.pdf" TargetMode="External"/><Relationship Id="rId2" Type="http://schemas.openxmlformats.org/officeDocument/2006/relationships/hyperlink" Target="https://arxiv.org/abs/1602.0493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37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6.07875.pdf" TargetMode="External"/><Relationship Id="rId2" Type="http://schemas.openxmlformats.org/officeDocument/2006/relationships/hyperlink" Target="https://arxiv.org/abs/1602.0493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37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image" Target="../media/image56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71BE41-3E2B-C1C0-8B23-C9B2764C85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320040"/>
            <a:ext cx="6692827" cy="3892669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Provably Stable Feature Rankings with SHAP and LIME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A03C5-1944-062D-2E5A-7383FD2A07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31161"/>
            <a:ext cx="6692827" cy="1569486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Jeremy Goldwasser</a:t>
            </a:r>
          </a:p>
          <a:p>
            <a:pPr algn="l"/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erkeley Statistics (@UCBStatistics) / X">
            <a:extLst>
              <a:ext uri="{FF2B5EF4-FFF2-40B4-BE49-F238E27FC236}">
                <a16:creationId xmlns:a16="http://schemas.microsoft.com/office/drawing/2014/main" id="{C3241EA4-D88E-F467-2BDD-2AEC93AFD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7" r="11885"/>
          <a:stretch/>
        </p:blipFill>
        <p:spPr bwMode="auto">
          <a:xfrm>
            <a:off x="7781544" y="841889"/>
            <a:ext cx="4087368" cy="493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391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77D539-AAE7-B279-2888-7465E757D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800" i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valuable was LeBron James to the 2022-2023 Lakers?</a:t>
            </a:r>
          </a:p>
        </p:txBody>
      </p:sp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058" name="Rectangle 205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9" name="Rectangle 205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0" name="Rectangle 205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62" name="Rectangle 206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LeBron James - Wikipedia">
            <a:extLst>
              <a:ext uri="{FF2B5EF4-FFF2-40B4-BE49-F238E27FC236}">
                <a16:creationId xmlns:a16="http://schemas.microsoft.com/office/drawing/2014/main" id="{31656FDF-7F57-223E-B53A-BADA1D51F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3370" y="666728"/>
            <a:ext cx="4714244" cy="546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430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s Angeles Lakers: 5 bold predictions for 2022-23 NBA season">
            <a:extLst>
              <a:ext uri="{FF2B5EF4-FFF2-40B4-BE49-F238E27FC236}">
                <a16:creationId xmlns:a16="http://schemas.microsoft.com/office/drawing/2014/main" id="{D4260ABC-0941-AD6A-BCC6-D5D421A4E9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1834" y="643467"/>
            <a:ext cx="9948332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Basketball with solid fill">
            <a:extLst>
              <a:ext uri="{FF2B5EF4-FFF2-40B4-BE49-F238E27FC236}">
                <a16:creationId xmlns:a16="http://schemas.microsoft.com/office/drawing/2014/main" id="{647B2F09-AECC-995F-7134-B4AB97BC4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44838" y="1219199"/>
            <a:ext cx="1572491" cy="157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036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8" name="Rectangle 3097">
            <a:extLst>
              <a:ext uri="{FF2B5EF4-FFF2-40B4-BE49-F238E27FC236}">
                <a16:creationId xmlns:a16="http://schemas.microsoft.com/office/drawing/2014/main" id="{AA3CC463-F933-4AC4-86E1-5AC14B0C3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0" name="Rectangle 3099">
            <a:extLst>
              <a:ext uri="{FF2B5EF4-FFF2-40B4-BE49-F238E27FC236}">
                <a16:creationId xmlns:a16="http://schemas.microsoft.com/office/drawing/2014/main" id="{6025D2DB-A12A-44DB-B00E-F4D622329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EBF3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Anthony Davis Net Worth: How Lakers Superstar Makes, Spends Millions">
            <a:extLst>
              <a:ext uri="{FF2B5EF4-FFF2-40B4-BE49-F238E27FC236}">
                <a16:creationId xmlns:a16="http://schemas.microsoft.com/office/drawing/2014/main" id="{C613A2FC-326C-2714-279B-A16249942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9586" y="643467"/>
            <a:ext cx="3300870" cy="247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2" name="Rectangle 3101">
            <a:extLst>
              <a:ext uri="{FF2B5EF4-FFF2-40B4-BE49-F238E27FC236}">
                <a16:creationId xmlns:a16="http://schemas.microsoft.com/office/drawing/2014/main" id="{CE7E7877-F64E-4EEA-B778-138031EFF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EBF3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 descr="LeBron James and Anthony Davis Sign Up for Lakers' Bright Future - The New  York Times">
            <a:extLst>
              <a:ext uri="{FF2B5EF4-FFF2-40B4-BE49-F238E27FC236}">
                <a16:creationId xmlns:a16="http://schemas.microsoft.com/office/drawing/2014/main" id="{89910276-E34B-B105-2DF4-730EACF89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1652" y="3748194"/>
            <a:ext cx="3716738" cy="247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4" name="Rectangle 3103">
            <a:extLst>
              <a:ext uri="{FF2B5EF4-FFF2-40B4-BE49-F238E27FC236}">
                <a16:creationId xmlns:a16="http://schemas.microsoft.com/office/drawing/2014/main" id="{7DD6C4F3-70FD-4F13-919C-702EE4886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0596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LeBron James - Wikipedia">
            <a:extLst>
              <a:ext uri="{FF2B5EF4-FFF2-40B4-BE49-F238E27FC236}">
                <a16:creationId xmlns:a16="http://schemas.microsoft.com/office/drawing/2014/main" id="{634EDB3A-0998-AF1A-750E-E9945188C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7284" y="650497"/>
            <a:ext cx="4805044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141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1B4E0A-A057-4CDF-DAC6-4392E54D7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8" name="Rectangle 5137">
            <a:extLst>
              <a:ext uri="{FF2B5EF4-FFF2-40B4-BE49-F238E27FC236}">
                <a16:creationId xmlns:a16="http://schemas.microsoft.com/office/drawing/2014/main" id="{AA3CC463-F933-4AC4-86E1-5AC14B0C3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0" name="Rectangle 5139">
            <a:extLst>
              <a:ext uri="{FF2B5EF4-FFF2-40B4-BE49-F238E27FC236}">
                <a16:creationId xmlns:a16="http://schemas.microsoft.com/office/drawing/2014/main" id="{6025D2DB-A12A-44DB-B00E-F4D622329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FFFC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A Lakers dream turned to nightmare: Inside the 'toxic' end of the Russell  Westbrook era - The Athletic">
            <a:extLst>
              <a:ext uri="{FF2B5EF4-FFF2-40B4-BE49-F238E27FC236}">
                <a16:creationId xmlns:a16="http://schemas.microsoft.com/office/drawing/2014/main" id="{130AD58E-ACD9-1DD1-142C-5D588E715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5600" y="643467"/>
            <a:ext cx="3708843" cy="247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42" name="Rectangle 5141">
            <a:extLst>
              <a:ext uri="{FF2B5EF4-FFF2-40B4-BE49-F238E27FC236}">
                <a16:creationId xmlns:a16="http://schemas.microsoft.com/office/drawing/2014/main" id="{CE7E7877-F64E-4EEA-B778-138031EFF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FFFC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LeBron James, Russell Westbrook and the Los Angeles Lakers' tumultuous  season, in their own words - ESPN">
            <a:extLst>
              <a:ext uri="{FF2B5EF4-FFF2-40B4-BE49-F238E27FC236}">
                <a16:creationId xmlns:a16="http://schemas.microsoft.com/office/drawing/2014/main" id="{C44B9DA1-86BF-07A7-3424-484B93602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2549" y="3899806"/>
            <a:ext cx="3854945" cy="216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44" name="Rectangle 5143">
            <a:extLst>
              <a:ext uri="{FF2B5EF4-FFF2-40B4-BE49-F238E27FC236}">
                <a16:creationId xmlns:a16="http://schemas.microsoft.com/office/drawing/2014/main" id="{7DD6C4F3-70FD-4F13-919C-702EE4886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0596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LeBron James - Wikipedia">
            <a:extLst>
              <a:ext uri="{FF2B5EF4-FFF2-40B4-BE49-F238E27FC236}">
                <a16:creationId xmlns:a16="http://schemas.microsoft.com/office/drawing/2014/main" id="{A35F5EE1-F0A8-C15D-FEAB-ACB79400F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7284" y="650497"/>
            <a:ext cx="4805044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685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9" name="Rectangle 615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0" name="Rectangle 6159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1" name="Rectangle 6160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2" name="Rectangle 6161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LeBron James, Anthony Davis and Russell Westbrook are failing the Lakers in  the clutch | Sporting News Australia">
            <a:extLst>
              <a:ext uri="{FF2B5EF4-FFF2-40B4-BE49-F238E27FC236}">
                <a16:creationId xmlns:a16="http://schemas.microsoft.com/office/drawing/2014/main" id="{BE214061-C5BD-4BBE-4661-69F5BE9F339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2800" y="457200"/>
            <a:ext cx="105664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685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8B3D41-3658-435E-EAC0-E576A0247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5B15E12-1FED-97C9-F3BA-1B28142F4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BF245-14A1-E0C1-AD3D-45E7EEF5B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2301907"/>
            <a:ext cx="10909643" cy="687406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ctr">
              <a:buNone/>
            </a:pPr>
            <a:r>
              <a:rPr lang="en-US" sz="4000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Intuition</a:t>
            </a:r>
            <a:r>
              <a:rPr lang="en-US" sz="40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 player’s value depends on their contribution to coalitions of their teammates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C9DFECF-FA57-64F7-A525-8F34C1969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ED174AD-2E57-1568-CF84-BD3BC646B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Shapley Value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968D18-DC22-3B7E-77C7-802156742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45" y="3868688"/>
            <a:ext cx="10834655" cy="1021688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7668434-1171-77F5-2C3B-C6B291D1450D}"/>
              </a:ext>
            </a:extLst>
          </p:cNvPr>
          <p:cNvSpPr txBox="1">
            <a:spLocks/>
          </p:cNvSpPr>
          <p:nvPr/>
        </p:nvSpPr>
        <p:spPr>
          <a:xfrm>
            <a:off x="638881" y="5429269"/>
            <a:ext cx="10515600" cy="1212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Basketball, evaluate team given players in S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SHAP, evaluate prediction given features in 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12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8B3D41-3658-435E-EAC0-E576A0247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5B15E12-1FED-97C9-F3BA-1B28142F4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BF245-14A1-E0C1-AD3D-45E7EEF5B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2301907"/>
            <a:ext cx="10909643" cy="687406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ctr">
              <a:buNone/>
            </a:pPr>
            <a:r>
              <a:rPr lang="en-US" sz="4000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Intuition</a:t>
            </a:r>
            <a:r>
              <a:rPr lang="en-US" sz="40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 player’s value depends on their contribution to coalitions of their teammates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C9DFECF-FA57-64F7-A525-8F34C1969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ED174AD-2E57-1568-CF84-BD3BC646B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Shapley Value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968D18-DC22-3B7E-77C7-802156742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67" y="3539478"/>
            <a:ext cx="9370062" cy="88358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B1FE619-1E64-CF8F-DD53-55983B31B0F8}"/>
              </a:ext>
            </a:extLst>
          </p:cNvPr>
          <p:cNvSpPr txBox="1">
            <a:spLocks/>
          </p:cNvSpPr>
          <p:nvPr/>
        </p:nvSpPr>
        <p:spPr>
          <a:xfrm>
            <a:off x="638881" y="5809099"/>
            <a:ext cx="10515600" cy="1212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Basketball, evaluate team given players in 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SHAP, evaluate prediction given features in 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E6C6B0-BCCB-0FE3-1CAD-ED121A67B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958" y="6277241"/>
            <a:ext cx="4440702" cy="4812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B15B84-993F-6C87-4516-ED08534BD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7104" y="4617251"/>
            <a:ext cx="7124865" cy="109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hite puzzle with one red piece">
            <a:extLst>
              <a:ext uri="{FF2B5EF4-FFF2-40B4-BE49-F238E27FC236}">
                <a16:creationId xmlns:a16="http://schemas.microsoft.com/office/drawing/2014/main" id="{F68774DE-7673-695C-4AC9-21AF14B36C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15" r="27010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35533D-83CB-E2EB-9580-F9751E76F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Shapley Axioms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B0BB8-C92A-1DCC-9F0C-01000B7F7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 uniquely satisfies 3 desiderata for ML feature explanations: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Accuracy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Sum of importance scores is prediction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Missingness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Missing feature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score is 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Consistency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. Consider 2 models, A and B. If knowing a feature changes the prediction more on model A, then its score on A is at least as big as on B.</a:t>
            </a:r>
          </a:p>
        </p:txBody>
      </p:sp>
    </p:spTree>
    <p:extLst>
      <p:ext uri="{BB962C8B-B14F-4D97-AF65-F5344CB8AC3E}">
        <p14:creationId xmlns:p14="http://schemas.microsoft.com/office/powerpoint/2010/main" val="267252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ED3D90-F4C8-8894-9F96-5BCAC4D08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C5688E-653E-C8AA-2CD2-353F778E9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2AB602-2E93-C5E0-B659-E40A43AE1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Shapley Estimation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B73BCA06-E5C4-1405-CF6F-CAFC517B1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0AFE946-DE3C-3A33-812E-6B6030DC8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91054"/>
            <a:ext cx="10515600" cy="189142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	     terms may be computationally prohibitive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Use sampling-based approximation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81E218-C446-B17C-5058-D62FB099A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428" y="3563344"/>
            <a:ext cx="1104900" cy="53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60FB9A-1271-CAD6-EA43-A093FA98B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30393"/>
            <a:ext cx="10834655" cy="102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56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DA2E0C-4D82-E63C-A1FE-83A01916F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C1ADCC9-4F69-B827-9C3A-70A9ED6A5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70565-66A1-E2AC-5501-10FA728A8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Shapley Estimation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39EC2A3-F927-5AFF-C06B-6395CED74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4FA4BF-E58E-4753-DA4D-B2023C502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255" y="5628170"/>
            <a:ext cx="5407489" cy="10025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64D98A-D1D2-F01E-0946-B9CF57A79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810" y="2494287"/>
            <a:ext cx="5832380" cy="9767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554739F-8B1C-25DD-3AE0-0742793329F1}"/>
              </a:ext>
            </a:extLst>
          </p:cNvPr>
          <p:cNvSpPr txBox="1"/>
          <p:nvPr/>
        </p:nvSpPr>
        <p:spPr>
          <a:xfrm>
            <a:off x="5073325" y="1952936"/>
            <a:ext cx="204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Shapley Value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9908EC-0594-520F-CE42-01FC0CBC855C}"/>
              </a:ext>
            </a:extLst>
          </p:cNvPr>
          <p:cNvSpPr txBox="1"/>
          <p:nvPr/>
        </p:nvSpPr>
        <p:spPr>
          <a:xfrm>
            <a:off x="4197187" y="5107049"/>
            <a:ext cx="3793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Shapley Sampling Estimate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C2B648-224D-E936-8860-24FC8CE29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416" y="4213580"/>
            <a:ext cx="4725168" cy="5120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A8B7B1-94C1-46FD-EBC3-7D934C40152A}"/>
              </a:ext>
            </a:extLst>
          </p:cNvPr>
          <p:cNvSpPr txBox="1"/>
          <p:nvPr/>
        </p:nvSpPr>
        <p:spPr>
          <a:xfrm>
            <a:off x="4624874" y="3693812"/>
            <a:ext cx="2937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 value function</a:t>
            </a:r>
          </a:p>
        </p:txBody>
      </p:sp>
    </p:spTree>
    <p:extLst>
      <p:ext uri="{BB962C8B-B14F-4D97-AF65-F5344CB8AC3E}">
        <p14:creationId xmlns:p14="http://schemas.microsoft.com/office/powerpoint/2010/main" val="266162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78052-C87C-B6D5-E4B1-A372D8657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did the AI make this decision?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24789-9EAF-CB4E-1809-AEBD36670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ow AI can Effectively Automate Loan Application Approvals | Symbl.ai">
            <a:extLst>
              <a:ext uri="{FF2B5EF4-FFF2-40B4-BE49-F238E27FC236}">
                <a16:creationId xmlns:a16="http://schemas.microsoft.com/office/drawing/2014/main" id="{6367CD4E-4D1B-A2CB-62F4-C93211FF3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1739" y="2194559"/>
            <a:ext cx="7238232" cy="364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I transforms the humble chest X-ray into a better diagnostic tool">
            <a:extLst>
              <a:ext uri="{FF2B5EF4-FFF2-40B4-BE49-F238E27FC236}">
                <a16:creationId xmlns:a16="http://schemas.microsoft.com/office/drawing/2014/main" id="{79E982B2-F4D4-8AEF-3ED1-1DC610008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913" y="2194559"/>
            <a:ext cx="5471087" cy="364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7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8B520-551A-C949-838C-B95DEDD96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Instability with SHAP</a:t>
            </a:r>
          </a:p>
        </p:txBody>
      </p:sp>
      <p:pic>
        <p:nvPicPr>
          <p:cNvPr id="5" name="Content Placeholder 4" descr="A graph of a number of blue bars&#10;&#10;Description automatically generated">
            <a:extLst>
              <a:ext uri="{FF2B5EF4-FFF2-40B4-BE49-F238E27FC236}">
                <a16:creationId xmlns:a16="http://schemas.microsoft.com/office/drawing/2014/main" id="{DD216196-1F94-6EBF-F58B-E6B32C59A2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0476" y="1825625"/>
            <a:ext cx="6511048" cy="4351338"/>
          </a:xfrm>
        </p:spPr>
      </p:pic>
    </p:spTree>
    <p:extLst>
      <p:ext uri="{BB962C8B-B14F-4D97-AF65-F5344CB8AC3E}">
        <p14:creationId xmlns:p14="http://schemas.microsoft.com/office/powerpoint/2010/main" val="2929397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74E99-E145-60FA-2A9D-EB0DF65D7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53520-B0D7-DA2E-AD70-0B798AF82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993" y="1825625"/>
            <a:ext cx="6213764" cy="48522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0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“Stability is a common-sense principle and </a:t>
            </a:r>
            <a:r>
              <a:rPr lang="en-US" b="1" i="0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prerequisite for knowledge</a:t>
            </a:r>
            <a:r>
              <a:rPr lang="en-US" i="0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It </a:t>
            </a:r>
            <a:r>
              <a:rPr lang="en-US" b="0" i="0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related to the notion of scientific reproducibility, which Fisher and Popper argued is </a:t>
            </a:r>
            <a:r>
              <a:rPr lang="en-US" b="1" i="0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necessary condition for establishing scientific results</a:t>
            </a:r>
            <a:r>
              <a:rPr lang="en-US" b="0" i="0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>
              <a:buNone/>
            </a:pPr>
            <a:endParaRPr lang="en-US" b="0" i="0" dirty="0">
              <a:solidFill>
                <a:srgbClr val="262626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 Yu and Karl </a:t>
            </a:r>
            <a:r>
              <a:rPr lang="en-US" sz="2400" dirty="0" err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Kumbier</a:t>
            </a:r>
            <a:r>
              <a:rPr lang="en-US" sz="24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Veridical Data Science, </a:t>
            </a:r>
            <a:r>
              <a:rPr lang="en-US" sz="24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(PNAS, 2020)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2" descr="The Reproducibility Crisis Isn't New, But This Way of Fixing It Is">
            <a:extLst>
              <a:ext uri="{FF2B5EF4-FFF2-40B4-BE49-F238E27FC236}">
                <a16:creationId xmlns:a16="http://schemas.microsoft.com/office/drawing/2014/main" id="{EE453C9B-F6D7-A6E7-5FF3-2F6DD81CD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305" y="1825625"/>
            <a:ext cx="453969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583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1B9C4-D8D3-D03E-5B4A-172CDE96E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AE53B-97F5-3FA5-E2BA-4853BF5C7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Desideratum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53C1B46-E9ED-7BEA-9899-A0541204A3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Estimate an input’s Shapley values such that the </a:t>
                </a:r>
                <a:r>
                  <a:rPr lang="en-US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ranking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the top K attributions are correct with probability exceeding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53C1B46-E9ED-7BEA-9899-A0541204A3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4480ADC9-16F6-1D8B-88B0-55FD40B9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050193"/>
            <a:ext cx="7772400" cy="18112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013855-2C7D-C645-F602-0F7F75690C04}"/>
              </a:ext>
            </a:extLst>
          </p:cNvPr>
          <p:cNvSpPr txBox="1"/>
          <p:nvPr/>
        </p:nvSpPr>
        <p:spPr>
          <a:xfrm>
            <a:off x="838200" y="6085998"/>
            <a:ext cx="11062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 Want to confirm 2 most important features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 Confirm 1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beats 2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nd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, &amp; 2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nd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beats 3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rd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7DA602-E311-0ECC-8010-96D4242E5C33}"/>
                  </a:ext>
                </a:extLst>
              </p:cNvPr>
              <p:cNvSpPr txBox="1"/>
              <p:nvPr/>
            </p:nvSpPr>
            <p:spPr>
              <a:xfrm>
                <a:off x="1156378" y="4996367"/>
                <a:ext cx="10540530" cy="5091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here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…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denotes the index of the 1</a:t>
                </a:r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2</a:t>
                </a:r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nd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… estimated Shapley value.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7DA602-E311-0ECC-8010-96D4242E5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378" y="4996367"/>
                <a:ext cx="10540530" cy="509178"/>
              </a:xfrm>
              <a:prstGeom prst="rect">
                <a:avLst/>
              </a:prstGeom>
              <a:blipFill>
                <a:blip r:embed="rId4"/>
                <a:stretch>
                  <a:fillRect l="-963" t="-4878" b="-2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217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E9F2A28-69A3-4945-B6B6-C2E4A6C55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71DC23-109C-D2EA-01A7-30F6D161C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538" y="365125"/>
            <a:ext cx="539336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Largest Shapley Value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B147A70-DC29-4DDF-A34C-2B82C6E2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4038" y="0"/>
            <a:ext cx="842502" cy="354793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C052A1-B84D-CB65-6430-AF3882A6F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02" y="558913"/>
            <a:ext cx="918713" cy="2533423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3B438362-1E1E-4C62-A99E-4134CB163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31108" y="1327365"/>
            <a:ext cx="610857" cy="61085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C077334-5571-4B83-A83E-4CCCFA7B5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28176" y="0"/>
            <a:ext cx="2093996" cy="1402773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11A032-616C-59C8-3D54-A3E5FE236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01" y="3957508"/>
            <a:ext cx="2533423" cy="1942290"/>
          </a:xfrm>
          <a:custGeom>
            <a:avLst/>
            <a:gdLst/>
            <a:ahLst/>
            <a:cxnLst/>
            <a:rect l="l" t="t" r="r" b="b"/>
            <a:pathLst>
              <a:path w="3064284" h="3064284">
                <a:moveTo>
                  <a:pt x="166483" y="0"/>
                </a:moveTo>
                <a:lnTo>
                  <a:pt x="2897801" y="0"/>
                </a:lnTo>
                <a:cubicBezTo>
                  <a:pt x="2989747" y="0"/>
                  <a:pt x="3064284" y="74537"/>
                  <a:pt x="3064284" y="166483"/>
                </a:cubicBezTo>
                <a:lnTo>
                  <a:pt x="3064284" y="2897801"/>
                </a:lnTo>
                <a:cubicBezTo>
                  <a:pt x="3064284" y="2989747"/>
                  <a:pt x="2989747" y="3064284"/>
                  <a:pt x="2897801" y="3064284"/>
                </a:cubicBezTo>
                <a:lnTo>
                  <a:pt x="166483" y="3064284"/>
                </a:lnTo>
                <a:cubicBezTo>
                  <a:pt x="74537" y="3064284"/>
                  <a:pt x="0" y="2989747"/>
                  <a:pt x="0" y="2897801"/>
                </a:cubicBezTo>
                <a:lnTo>
                  <a:pt x="0" y="166483"/>
                </a:lnTo>
                <a:cubicBezTo>
                  <a:pt x="0" y="74537"/>
                  <a:pt x="74537" y="0"/>
                  <a:pt x="166483" y="0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626074-348B-F92F-B5D2-A65B767F3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750" y="2688342"/>
            <a:ext cx="2533422" cy="1942290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B67E4-E88C-60E5-CC79-F7D81A4C19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03537" y="1825625"/>
                <a:ext cx="5788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establish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the feature with the largest Shapley value, need to show it’s bigger than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acc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…,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  <a:hlinkClick r:id="rId4"/>
                </a:endParaRP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Multiple testing correction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 lose power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  <a:hlinkClick r:id="rId4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  <a:hlinkClick r:id="rId4"/>
                  </a:rPr>
                  <a:t>Rank Verification for Exponential Families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Setting: Observe set of RVs from exponential family; want to rank population params 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establish winner, only need to do two-tailed test with runner-up!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Shapley Sampling asymptotically normal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B67E4-E88C-60E5-CC79-F7D81A4C19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03537" y="1825625"/>
                <a:ext cx="5788766" cy="4351338"/>
              </a:xfrm>
              <a:blipFill>
                <a:blip r:embed="rId5"/>
                <a:stretch>
                  <a:fillRect l="-1751" t="-1453" r="-17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c 18">
            <a:extLst>
              <a:ext uri="{FF2B5EF4-FFF2-40B4-BE49-F238E27FC236}">
                <a16:creationId xmlns:a16="http://schemas.microsoft.com/office/drawing/2014/main" id="{4D3DC50D-CA0F-48F9-B17E-20D8669AA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899690" y="5509119"/>
            <a:ext cx="3939038" cy="3939038"/>
          </a:xfrm>
          <a:prstGeom prst="arc">
            <a:avLst>
              <a:gd name="adj1" fmla="val 16200000"/>
              <a:gd name="adj2" fmla="val 20354996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1B80E9C-CF8A-440B-B8F5-54BF121BF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24986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05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736DB-C80A-3FE3-8A46-0341578D7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F2420-9BA2-0909-17D4-E10792E1D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1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vs 2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place</a:t>
            </a:r>
          </a:p>
        </p:txBody>
      </p:sp>
      <p:pic>
        <p:nvPicPr>
          <p:cNvPr id="5" name="Content Placeholder 4" descr="A black math equation with arrows and symbols&#10;&#10;Description automatically generated with medium confidence">
            <a:extLst>
              <a:ext uri="{FF2B5EF4-FFF2-40B4-BE49-F238E27FC236}">
                <a16:creationId xmlns:a16="http://schemas.microsoft.com/office/drawing/2014/main" id="{FA3E4C8B-C8BE-14E1-C8BC-7569DBCA4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3437" y="3833761"/>
            <a:ext cx="5670549" cy="985374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92DB10-26E3-9D01-9014-291A1C896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106" y="2425466"/>
            <a:ext cx="6357894" cy="59877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7FFCA44-9F96-3F9B-2624-0BB8A6330B3F}"/>
              </a:ext>
            </a:extLst>
          </p:cNvPr>
          <p:cNvSpPr txBox="1">
            <a:spLocks/>
          </p:cNvSpPr>
          <p:nvPr/>
        </p:nvSpPr>
        <p:spPr>
          <a:xfrm>
            <a:off x="838200" y="1825626"/>
            <a:ext cx="10515600" cy="562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Want resampled Shapley estimates to have same order</a:t>
            </a:r>
          </a:p>
        </p:txBody>
      </p:sp>
      <p:pic>
        <p:nvPicPr>
          <p:cNvPr id="6" name="Picture 5" descr="A black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D16A53E0-256A-7273-A83E-1F934F790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203" y="5836671"/>
            <a:ext cx="5473700" cy="990600"/>
          </a:xfrm>
          <a:prstGeom prst="rect">
            <a:avLst/>
          </a:prstGeom>
        </p:spPr>
      </p:pic>
      <p:pic>
        <p:nvPicPr>
          <p:cNvPr id="8" name="Picture 7" descr="A black math symbol with black text&#10;&#10;Description automatically generated">
            <a:extLst>
              <a:ext uri="{FF2B5EF4-FFF2-40B4-BE49-F238E27FC236}">
                <a16:creationId xmlns:a16="http://schemas.microsoft.com/office/drawing/2014/main" id="{6E6F56BB-D644-754A-A6AF-4A467167A4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9350" y="4796374"/>
            <a:ext cx="4813300" cy="1003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A017F8-2C7A-A193-9D06-39EC0375E0A6}"/>
              </a:ext>
            </a:extLst>
          </p:cNvPr>
          <p:cNvSpPr txBox="1"/>
          <p:nvPr/>
        </p:nvSpPr>
        <p:spPr>
          <a:xfrm>
            <a:off x="3049030" y="3293762"/>
            <a:ext cx="60980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Shapley estimates converge to Gaussian</a:t>
            </a:r>
          </a:p>
        </p:txBody>
      </p:sp>
    </p:spTree>
    <p:extLst>
      <p:ext uri="{BB962C8B-B14F-4D97-AF65-F5344CB8AC3E}">
        <p14:creationId xmlns:p14="http://schemas.microsoft.com/office/powerpoint/2010/main" val="77385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F31CB-F223-2E66-3826-CEE5B1898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1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vs 2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2CE5F-756F-71B7-9107-E53D7D6CB9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771786"/>
                <a:ext cx="10515600" cy="1603375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Reject if test statistic exceeds critical value.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Two-tailed level-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test equivalent to one-tailed level-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2CE5F-756F-71B7-9107-E53D7D6CB9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771786"/>
                <a:ext cx="10515600" cy="1603375"/>
              </a:xfrm>
              <a:blipFill>
                <a:blip r:embed="rId2"/>
                <a:stretch>
                  <a:fillRect t="-7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math equations with numbers and symbols&#10;&#10;Description automatically generated">
            <a:extLst>
              <a:ext uri="{FF2B5EF4-FFF2-40B4-BE49-F238E27FC236}">
                <a16:creationId xmlns:a16="http://schemas.microsoft.com/office/drawing/2014/main" id="{0295A969-BF86-89B7-921B-D1897D564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539" y="4716713"/>
            <a:ext cx="4914900" cy="1511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9DA83D-AEE1-C91E-F095-72E5C27CD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4836" y="4158883"/>
            <a:ext cx="202290" cy="557830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pic>
        <p:nvPicPr>
          <p:cNvPr id="7" name="Picture 6" descr="A black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F01863FF-4D9B-9A59-C34C-958F5D8439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3426" y="2394983"/>
            <a:ext cx="5473700" cy="990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9AE168-87C6-28E8-D194-52A5635A168D}"/>
              </a:ext>
            </a:extLst>
          </p:cNvPr>
          <p:cNvSpPr txBox="1"/>
          <p:nvPr/>
        </p:nvSpPr>
        <p:spPr>
          <a:xfrm>
            <a:off x="667265" y="1917436"/>
            <a:ext cx="108574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Obtain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P(resampled order different)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integrating over normal tails</a:t>
            </a:r>
          </a:p>
        </p:txBody>
      </p:sp>
    </p:spTree>
    <p:extLst>
      <p:ext uri="{BB962C8B-B14F-4D97-AF65-F5344CB8AC3E}">
        <p14:creationId xmlns:p14="http://schemas.microsoft.com/office/powerpoint/2010/main" val="1859349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0C9C10-54D4-01CE-BA68-10940F974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9EDB0F-0B7E-8880-4F0A-6716601F8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A976-9060-1B0C-4EF4-DE7B573BC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537" y="365125"/>
            <a:ext cx="5985415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Largest Shapley Values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FAC7102-AA19-07A3-21F8-6C7F9BE7D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4038" y="0"/>
            <a:ext cx="842502" cy="354793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2C1CF5-964A-C9BB-2EC4-726556232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02" y="558913"/>
            <a:ext cx="918713" cy="2533423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FDABF49B-0334-E668-4EBC-82B54E891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31108" y="1327365"/>
            <a:ext cx="610857" cy="61085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0CB0CEB-38EE-A21D-BC96-F33E95D33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28176" y="0"/>
            <a:ext cx="2093996" cy="1402773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974D35-E777-A479-FEBB-541B9F8D4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01" y="3957508"/>
            <a:ext cx="2533423" cy="1942290"/>
          </a:xfrm>
          <a:custGeom>
            <a:avLst/>
            <a:gdLst/>
            <a:ahLst/>
            <a:cxnLst/>
            <a:rect l="l" t="t" r="r" b="b"/>
            <a:pathLst>
              <a:path w="3064284" h="3064284">
                <a:moveTo>
                  <a:pt x="166483" y="0"/>
                </a:moveTo>
                <a:lnTo>
                  <a:pt x="2897801" y="0"/>
                </a:lnTo>
                <a:cubicBezTo>
                  <a:pt x="2989747" y="0"/>
                  <a:pt x="3064284" y="74537"/>
                  <a:pt x="3064284" y="166483"/>
                </a:cubicBezTo>
                <a:lnTo>
                  <a:pt x="3064284" y="2897801"/>
                </a:lnTo>
                <a:cubicBezTo>
                  <a:pt x="3064284" y="2989747"/>
                  <a:pt x="2989747" y="3064284"/>
                  <a:pt x="2897801" y="3064284"/>
                </a:cubicBezTo>
                <a:lnTo>
                  <a:pt x="166483" y="3064284"/>
                </a:lnTo>
                <a:cubicBezTo>
                  <a:pt x="74537" y="3064284"/>
                  <a:pt x="0" y="2989747"/>
                  <a:pt x="0" y="2897801"/>
                </a:cubicBezTo>
                <a:lnTo>
                  <a:pt x="0" y="166483"/>
                </a:lnTo>
                <a:cubicBezTo>
                  <a:pt x="0" y="74537"/>
                  <a:pt x="74537" y="0"/>
                  <a:pt x="166483" y="0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C1B980-4F7A-977B-EC62-6ECC0AD93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750" y="2688342"/>
            <a:ext cx="2533422" cy="1942290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C288E0-F9CC-9168-0088-60A98E3514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03537" y="1825625"/>
                <a:ext cx="57887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have a way to establish largest Shapley value. What about 2</a:t>
                </a:r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nd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3</a:t>
                </a:r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rd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…, K</a:t>
                </a:r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  <a:hlinkClick r:id="rId4"/>
                  </a:rPr>
                  <a:t>Rank Verification for Exponential Families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Repeating procedure until failure to reject controls FWER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 if 1</a:t>
                </a:r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beats 2</a:t>
                </a:r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nd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2</a:t>
                </a:r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nd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beats 3</a:t>
                </a:r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rd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…, K</a:t>
                </a:r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beats (K+1)</a:t>
                </a:r>
                <a:r>
                  <a:rPr lang="en-US" sz="2400" baseline="30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then </a:t>
                </a:r>
              </a:p>
              <a:p>
                <a:pPr marL="0" indent="0" algn="ctr">
                  <a:buNone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P(not all rankings correct)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C288E0-F9CC-9168-0088-60A98E3514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03537" y="1825625"/>
                <a:ext cx="5788766" cy="4351338"/>
              </a:xfrm>
              <a:blipFill>
                <a:blip r:embed="rId5"/>
                <a:stretch>
                  <a:fillRect l="-1751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c 18">
            <a:extLst>
              <a:ext uri="{FF2B5EF4-FFF2-40B4-BE49-F238E27FC236}">
                <a16:creationId xmlns:a16="http://schemas.microsoft.com/office/drawing/2014/main" id="{0282216C-C4E4-28DC-64C4-D41636D8F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899690" y="5509119"/>
            <a:ext cx="3939038" cy="3939038"/>
          </a:xfrm>
          <a:prstGeom prst="arc">
            <a:avLst>
              <a:gd name="adj1" fmla="val 16200000"/>
              <a:gd name="adj2" fmla="val 20354996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D86CAC4-6908-EFB1-F27F-71CC4F2BD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24986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782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2A81C7-89E1-8763-41C0-D037DDA2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>
                <a:latin typeface="Times New Roman" panose="02020603050405020304" pitchFamily="18" charset="0"/>
                <a:cs typeface="Times New Roman" panose="02020603050405020304" pitchFamily="18" charset="0"/>
              </a:rPr>
              <a:t>RankSHAP Algorithm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E8735-0C68-CB15-7E88-1D5268400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feature: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Get initial Shapley Sampling estimate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≥ one of the K pairwise comparison tests fails to reject: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Estimate # samples needed for test to reject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Run Shapley Sampling on those features for that many samples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8705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CBDC2F-78F5-8D98-2FDE-3DBB95312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38EE51-A40D-AFDC-28CA-0BAFE6AAB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A1AF73-FF60-25B0-2816-532A9259A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>
                <a:latin typeface="Times New Roman" panose="02020603050405020304" pitchFamily="18" charset="0"/>
                <a:cs typeface="Times New Roman" panose="02020603050405020304" pitchFamily="18" charset="0"/>
              </a:rPr>
              <a:t>RankSHAP Algorithm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F7EC76C-41FA-93F7-FA79-15823319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0943ABA-3EDB-A329-09DA-F3BB8C6E35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EDAAF03-73FF-1D08-B34C-6C034CEEE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E3F5392-A11F-B179-A413-F9D3BBD14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BF00C-BA83-21D3-342E-6195D2910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feature: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Get initial Shapely Sampling estimate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≥ one of the K pairwise comparison tests fails to reject: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Estimate # samples needed for test to reject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Run Shapley Sampling on those features for that many samples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3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Theorem:</a:t>
            </a:r>
            <a:r>
              <a:rPr lang="en-US" sz="3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P(at least 1 top-K ranking error) ≤ </a:t>
            </a:r>
            <a:endParaRPr lang="en-US" sz="33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BB706-E3B9-4507-07EC-DA6709413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3357" y="5593195"/>
            <a:ext cx="2794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27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AB4D9-3AB2-83D4-D5D0-D240FA090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B634B-47BD-35EF-4C9D-87AF8A230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if a test fails to reject?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3211F0-748F-D3B5-A32A-EFB94C6FA8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094565"/>
                <a:ext cx="10515600" cy="645559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s.t.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/2</m:t>
                        </m:r>
                      </m:sub>
                    </m:sSub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3211F0-748F-D3B5-A32A-EFB94C6FA8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094565"/>
                <a:ext cx="10515600" cy="645559"/>
              </a:xfrm>
              <a:blipFill>
                <a:blip r:embed="rId2"/>
                <a:stretch>
                  <a:fillRect t="-15385"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177FD94-F94F-8AE0-D40A-7CA44FFEC7E1}"/>
              </a:ext>
            </a:extLst>
          </p:cNvPr>
          <p:cNvSpPr txBox="1"/>
          <p:nvPr/>
        </p:nvSpPr>
        <p:spPr>
          <a:xfrm>
            <a:off x="667265" y="1917436"/>
            <a:ext cx="108574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 the test statistic</a:t>
            </a:r>
          </a:p>
        </p:txBody>
      </p:sp>
      <p:pic>
        <p:nvPicPr>
          <p:cNvPr id="8" name="Picture 7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FD6B04C9-BA1D-C99A-D13C-6D77C4338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450" y="2531010"/>
            <a:ext cx="3213100" cy="1473200"/>
          </a:xfrm>
          <a:prstGeom prst="rect">
            <a:avLst/>
          </a:prstGeom>
        </p:spPr>
      </p:pic>
      <p:pic>
        <p:nvPicPr>
          <p:cNvPr id="11" name="Picture 10" descr="A number and a square&#10;&#10;Description automatically generated with medium confidence">
            <a:extLst>
              <a:ext uri="{FF2B5EF4-FFF2-40B4-BE49-F238E27FC236}">
                <a16:creationId xmlns:a16="http://schemas.microsoft.com/office/drawing/2014/main" id="{B59AC036-6BEC-FB73-D034-25D8AAB5D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407" y="4830479"/>
            <a:ext cx="4876800" cy="965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B862B0-AF71-8010-AEF4-DB65997139E9}"/>
                  </a:ext>
                </a:extLst>
              </p:cNvPr>
              <p:cNvSpPr txBox="1"/>
              <p:nvPr/>
            </p:nvSpPr>
            <p:spPr>
              <a:xfrm>
                <a:off x="1656483" y="5082246"/>
                <a:ext cx="42169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e.g. forcing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yields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B862B0-AF71-8010-AEF4-DB6599713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483" y="5082246"/>
                <a:ext cx="4216924" cy="461665"/>
              </a:xfrm>
              <a:prstGeom prst="rect">
                <a:avLst/>
              </a:prstGeom>
              <a:blipFill>
                <a:blip r:embed="rId5"/>
                <a:stretch>
                  <a:fillRect l="-2402" t="-10811" r="-1502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621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78052-C87C-B6D5-E4B1-A372D8657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from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24789-9EAF-CB4E-1809-AEBD36670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 descr="How AI Is Helping Diagnose Rare Genetic Diseases">
            <a:extLst>
              <a:ext uri="{FF2B5EF4-FFF2-40B4-BE49-F238E27FC236}">
                <a16:creationId xmlns:a16="http://schemas.microsoft.com/office/drawing/2014/main" id="{515BC340-EA61-B179-EACB-7D7813214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4" y="1825625"/>
            <a:ext cx="652700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nancial Turbulence: Off the Chart – rwalk">
            <a:extLst>
              <a:ext uri="{FF2B5EF4-FFF2-40B4-BE49-F238E27FC236}">
                <a16:creationId xmlns:a16="http://schemas.microsoft.com/office/drawing/2014/main" id="{AB794066-BA9D-88D2-CD1A-22A098431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793" y="1690687"/>
            <a:ext cx="4539651" cy="453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des on papers">
            <a:extLst>
              <a:ext uri="{FF2B5EF4-FFF2-40B4-BE49-F238E27FC236}">
                <a16:creationId xmlns:a16="http://schemas.microsoft.com/office/drawing/2014/main" id="{561DF003-AAA6-4A22-D152-75EC1AF09F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901" r="-1" b="12807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9CC03F-75D6-1826-9E31-4932C81EA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048" y="1124712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6" name="sketchy box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127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95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Content Placeholder 4" descr="A graph with a bar chart and a bar graph&#10;&#10;Description automatically generated with medium confidence">
            <a:extLst>
              <a:ext uri="{FF2B5EF4-FFF2-40B4-BE49-F238E27FC236}">
                <a16:creationId xmlns:a16="http://schemas.microsoft.com/office/drawing/2014/main" id="{2ADE9C15-6C9A-2396-477D-C20FE5606E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3488" y="1286934"/>
            <a:ext cx="9385026" cy="410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061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Content Placeholder 4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C86EA8EF-29F2-B95E-DEF5-D4EBDE5F6D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3578" y="1576074"/>
            <a:ext cx="9664846" cy="352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1638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272515-0430-3B67-3665-285A38105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8440385-E498-06E0-E2C4-99FD189144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72C15BD4-E935-E1EC-0184-A3B877704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81B934-7C2C-D0DF-F825-734BC1D82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1701E-63A3-814D-BB4E-E1B87D339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 descr="A graph of a number of blue containers&#10;&#10;Description automatically generated with medium confidence">
            <a:extLst>
              <a:ext uri="{FF2B5EF4-FFF2-40B4-BE49-F238E27FC236}">
                <a16:creationId xmlns:a16="http://schemas.microsoft.com/office/drawing/2014/main" id="{C0F992F0-CB74-1422-DC3F-B945C6A7A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10" y="1220788"/>
            <a:ext cx="8182656" cy="438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736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885A63-AAA9-B367-FC1B-8FF278245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8488" y="2783688"/>
            <a:ext cx="5558489" cy="1325563"/>
          </a:xfrm>
        </p:spPr>
        <p:txBody>
          <a:bodyPr>
            <a:noAutofit/>
          </a:bodyPr>
          <a:lstStyle/>
          <a:p>
            <a:r>
              <a:rPr lang="en-US" sz="1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0496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3E60C6D-4E85-4E14-BCDF-BF15C241F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6CD58-2CC7-45B3-514A-E5325C968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294" y="486184"/>
            <a:ext cx="5397237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LIME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S-LIME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D42D292-4C48-479B-9E59-E29CD9871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DED26-FB2A-5FE2-8B86-212266D34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1294" y="1946684"/>
            <a:ext cx="5397237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explain an input, LIME fits an interpretable model on samples randomly generated around it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K-LASSO selects K features in order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each step, S-LIME generates enough samples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s.t.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highest- “scoring” selection beats runner-up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w.p.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≥ 1 -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533DF362-939D-4EEE-8DC4-6B54607E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95198">
            <a:off x="1539683" y="162676"/>
            <a:ext cx="4083433" cy="4083433"/>
          </a:xfrm>
          <a:prstGeom prst="arc">
            <a:avLst>
              <a:gd name="adj1" fmla="val 17445962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D48F25-C573-B943-B35D-9E1C41858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861" y="5259803"/>
            <a:ext cx="259419" cy="198887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pic>
        <p:nvPicPr>
          <p:cNvPr id="12" name="Picture 11" descr="A group of text boxes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4873DA99-04F3-BE43-82D2-F41DA1475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668" y="985496"/>
            <a:ext cx="4469153" cy="2893777"/>
          </a:xfrm>
          <a:custGeom>
            <a:avLst/>
            <a:gdLst/>
            <a:ahLst/>
            <a:cxnLst/>
            <a:rect l="l" t="t" r="r" b="b"/>
            <a:pathLst>
              <a:path w="4438338" h="2323972">
                <a:moveTo>
                  <a:pt x="69905" y="0"/>
                </a:moveTo>
                <a:lnTo>
                  <a:pt x="4368433" y="0"/>
                </a:lnTo>
                <a:cubicBezTo>
                  <a:pt x="4407040" y="0"/>
                  <a:pt x="4438338" y="31298"/>
                  <a:pt x="4438338" y="69905"/>
                </a:cubicBezTo>
                <a:lnTo>
                  <a:pt x="4438338" y="2254067"/>
                </a:lnTo>
                <a:cubicBezTo>
                  <a:pt x="4438338" y="2292674"/>
                  <a:pt x="4407040" y="2323972"/>
                  <a:pt x="4368433" y="2323972"/>
                </a:cubicBezTo>
                <a:lnTo>
                  <a:pt x="69905" y="2323972"/>
                </a:lnTo>
                <a:cubicBezTo>
                  <a:pt x="31298" y="2323972"/>
                  <a:pt x="0" y="2292674"/>
                  <a:pt x="0" y="2254067"/>
                </a:cubicBezTo>
                <a:lnTo>
                  <a:pt x="0" y="69905"/>
                </a:lnTo>
                <a:cubicBezTo>
                  <a:pt x="0" y="31298"/>
                  <a:pt x="31298" y="0"/>
                  <a:pt x="69905" y="0"/>
                </a:cubicBezTo>
                <a:close/>
              </a:path>
            </a:pathLst>
          </a:custGeom>
        </p:spPr>
      </p:pic>
      <p:pic>
        <p:nvPicPr>
          <p:cNvPr id="13" name="Picture 12" descr="A table with numbers and a few words&#10;&#10;Description automatically generated with medium confidence">
            <a:extLst>
              <a:ext uri="{FF2B5EF4-FFF2-40B4-BE49-F238E27FC236}">
                <a16:creationId xmlns:a16="http://schemas.microsoft.com/office/drawing/2014/main" id="{C12AD8C4-3568-C656-44C8-93188916C9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469" y="4760474"/>
            <a:ext cx="4555700" cy="1537548"/>
          </a:xfrm>
          <a:custGeom>
            <a:avLst/>
            <a:gdLst/>
            <a:ahLst/>
            <a:cxnLst/>
            <a:rect l="l" t="t" r="r" b="b"/>
            <a:pathLst>
              <a:path w="4555700" h="2733294">
                <a:moveTo>
                  <a:pt x="82217" y="0"/>
                </a:moveTo>
                <a:lnTo>
                  <a:pt x="4473483" y="0"/>
                </a:lnTo>
                <a:cubicBezTo>
                  <a:pt x="4518890" y="0"/>
                  <a:pt x="4555700" y="36810"/>
                  <a:pt x="4555700" y="82217"/>
                </a:cubicBezTo>
                <a:lnTo>
                  <a:pt x="4555700" y="2651077"/>
                </a:lnTo>
                <a:cubicBezTo>
                  <a:pt x="4555700" y="2696484"/>
                  <a:pt x="4518890" y="2733294"/>
                  <a:pt x="4473483" y="2733294"/>
                </a:cubicBezTo>
                <a:lnTo>
                  <a:pt x="82217" y="2733294"/>
                </a:lnTo>
                <a:cubicBezTo>
                  <a:pt x="36810" y="2733294"/>
                  <a:pt x="0" y="2696484"/>
                  <a:pt x="0" y="2651077"/>
                </a:cubicBezTo>
                <a:lnTo>
                  <a:pt x="0" y="82217"/>
                </a:lnTo>
                <a:cubicBezTo>
                  <a:pt x="0" y="36810"/>
                  <a:pt x="36810" y="0"/>
                  <a:pt x="82217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896725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8CA751-0729-28FE-D002-5B6134E6D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8ECB4D9-83C5-D9D2-5E7E-DE39C8438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B4C10-AE43-F777-C0D6-369501E46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294" y="486184"/>
            <a:ext cx="5397237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LIME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S-LIME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B73303E-3064-0603-DF56-6A33D1FF3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D38D4-ED84-4B06-C080-09E742B58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1294" y="1946684"/>
            <a:ext cx="5397237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explain an input, LIME fits an interpretable model on samples randomly generated around it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K-LASSO selects K features in order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each step, S-LIME generates enough samples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s.t.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highest- “scoring” selection beats runner-up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w.p.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≥ 1 - </a:t>
            </a:r>
          </a:p>
          <a:p>
            <a:pPr lvl="1"/>
            <a:r>
              <a:rPr lang="en-US" sz="3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does not control FWER!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18BE9164-E109-32CA-3D25-07B7E1C24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95198">
            <a:off x="1539683" y="162676"/>
            <a:ext cx="4083433" cy="4083433"/>
          </a:xfrm>
          <a:prstGeom prst="arc">
            <a:avLst>
              <a:gd name="adj1" fmla="val 17445962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E8B2AA-6C9D-44CA-59D0-1802B75BC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861" y="5259803"/>
            <a:ext cx="259419" cy="198887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pic>
        <p:nvPicPr>
          <p:cNvPr id="12" name="Picture 11" descr="A group of text boxes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5741F5C-029C-704D-3165-66BABCF42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668" y="985496"/>
            <a:ext cx="4469153" cy="2893777"/>
          </a:xfrm>
          <a:custGeom>
            <a:avLst/>
            <a:gdLst/>
            <a:ahLst/>
            <a:cxnLst/>
            <a:rect l="l" t="t" r="r" b="b"/>
            <a:pathLst>
              <a:path w="4438338" h="2323972">
                <a:moveTo>
                  <a:pt x="69905" y="0"/>
                </a:moveTo>
                <a:lnTo>
                  <a:pt x="4368433" y="0"/>
                </a:lnTo>
                <a:cubicBezTo>
                  <a:pt x="4407040" y="0"/>
                  <a:pt x="4438338" y="31298"/>
                  <a:pt x="4438338" y="69905"/>
                </a:cubicBezTo>
                <a:lnTo>
                  <a:pt x="4438338" y="2254067"/>
                </a:lnTo>
                <a:cubicBezTo>
                  <a:pt x="4438338" y="2292674"/>
                  <a:pt x="4407040" y="2323972"/>
                  <a:pt x="4368433" y="2323972"/>
                </a:cubicBezTo>
                <a:lnTo>
                  <a:pt x="69905" y="2323972"/>
                </a:lnTo>
                <a:cubicBezTo>
                  <a:pt x="31298" y="2323972"/>
                  <a:pt x="0" y="2292674"/>
                  <a:pt x="0" y="2254067"/>
                </a:cubicBezTo>
                <a:lnTo>
                  <a:pt x="0" y="69905"/>
                </a:lnTo>
                <a:cubicBezTo>
                  <a:pt x="0" y="31298"/>
                  <a:pt x="31298" y="0"/>
                  <a:pt x="69905" y="0"/>
                </a:cubicBezTo>
                <a:close/>
              </a:path>
            </a:pathLst>
          </a:custGeom>
        </p:spPr>
      </p:pic>
      <p:pic>
        <p:nvPicPr>
          <p:cNvPr id="13" name="Picture 12" descr="A table with numbers and a few words&#10;&#10;Description automatically generated with medium confidence">
            <a:extLst>
              <a:ext uri="{FF2B5EF4-FFF2-40B4-BE49-F238E27FC236}">
                <a16:creationId xmlns:a16="http://schemas.microsoft.com/office/drawing/2014/main" id="{C9E39E87-31FF-B1B3-822E-CFB11E3CBE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469" y="4760474"/>
            <a:ext cx="4555700" cy="1537548"/>
          </a:xfrm>
          <a:custGeom>
            <a:avLst/>
            <a:gdLst/>
            <a:ahLst/>
            <a:cxnLst/>
            <a:rect l="l" t="t" r="r" b="b"/>
            <a:pathLst>
              <a:path w="4555700" h="2733294">
                <a:moveTo>
                  <a:pt x="82217" y="0"/>
                </a:moveTo>
                <a:lnTo>
                  <a:pt x="4473483" y="0"/>
                </a:lnTo>
                <a:cubicBezTo>
                  <a:pt x="4518890" y="0"/>
                  <a:pt x="4555700" y="36810"/>
                  <a:pt x="4555700" y="82217"/>
                </a:cubicBezTo>
                <a:lnTo>
                  <a:pt x="4555700" y="2651077"/>
                </a:lnTo>
                <a:cubicBezTo>
                  <a:pt x="4555700" y="2696484"/>
                  <a:pt x="4518890" y="2733294"/>
                  <a:pt x="4473483" y="2733294"/>
                </a:cubicBezTo>
                <a:lnTo>
                  <a:pt x="82217" y="2733294"/>
                </a:lnTo>
                <a:cubicBezTo>
                  <a:pt x="36810" y="2733294"/>
                  <a:pt x="0" y="2696484"/>
                  <a:pt x="0" y="2651077"/>
                </a:cubicBezTo>
                <a:lnTo>
                  <a:pt x="0" y="82217"/>
                </a:lnTo>
                <a:cubicBezTo>
                  <a:pt x="0" y="36810"/>
                  <a:pt x="36810" y="0"/>
                  <a:pt x="82217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629166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n a white background&#10;&#10;Description automatically generated">
            <a:extLst>
              <a:ext uri="{FF2B5EF4-FFF2-40B4-BE49-F238E27FC236}">
                <a16:creationId xmlns:a16="http://schemas.microsoft.com/office/drawing/2014/main" id="{6EEFDDF6-2F60-3601-73CA-614B897AE1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4293" y="643466"/>
            <a:ext cx="740341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3117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BB0A8-E494-D533-3138-9EA6320A4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>
                <a:latin typeface="Times New Roman" panose="02020603050405020304" pitchFamily="18" charset="0"/>
                <a:cs typeface="Times New Roman" panose="02020603050405020304" pitchFamily="18" charset="0"/>
              </a:rPr>
              <a:t>Bonferroni Correction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505BE-AA05-AF74-42D6-BA3FC5945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473" y="2224491"/>
            <a:ext cx="10535119" cy="414860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FWER = P(at least 1 false rejection) 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Bonferroni lowers significance threshold by a factor of # tests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C2F7E026-E539-8533-A31B-BF21D9A0D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5131" y="3684223"/>
            <a:ext cx="6983184" cy="7816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696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C4FB2A-FCF9-0CCB-5389-FA2E6AACD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B07B11-E326-8B4B-613E-A3099561F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2B7AD-68C5-E21E-CFF3-EF645DAEE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>
                <a:latin typeface="Times New Roman" panose="02020603050405020304" pitchFamily="18" charset="0"/>
                <a:cs typeface="Times New Roman" panose="02020603050405020304" pitchFamily="18" charset="0"/>
              </a:rPr>
              <a:t>Bonferroni Correction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8BC05B-63A0-6E90-2F17-A147B0D4C5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7FD2B4-9FDB-2DD4-2D0C-CE95B76C5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CA9EC-89FF-415F-CEC2-BF26A98A0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473" y="2224491"/>
            <a:ext cx="10535119" cy="414860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FWER = P(at least 1 false rejection) 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Bonferroni lowers significance threshold by a factor of # tests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Running S-LIME w/ 	         controls FWER = P(at least 1 incorrect ranking) ≤ 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Factor of 2 ensures selected feature beats all, not just runner-up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0B37A895-63A3-70C0-36A7-FB88185D9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5131" y="3684223"/>
            <a:ext cx="6983184" cy="7816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A40F9E8-8ADD-D0D4-E2AA-05037D0649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0C3C39-9E44-88DB-9726-7E6C04AD5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0181" y="4682081"/>
            <a:ext cx="488478" cy="619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BE087E-9A2C-716F-28C8-A631146E8D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4220" y="4892632"/>
            <a:ext cx="259419" cy="198887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90083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51DB6E-494B-5031-4B8F-908E2AF6A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Explanations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magnifying glass over a black box&#10;&#10;Description automatically generated">
            <a:extLst>
              <a:ext uri="{FF2B5EF4-FFF2-40B4-BE49-F238E27FC236}">
                <a16:creationId xmlns:a16="http://schemas.microsoft.com/office/drawing/2014/main" id="{1C6CF865-84CC-BC5A-58CC-1207532B3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027855"/>
            <a:ext cx="6894576" cy="311979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05552-170C-BFE9-4395-99EFC668A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4798577"/>
            <a:ext cx="6894576" cy="142848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000" i="1">
                <a:latin typeface="Times New Roman" panose="02020603050405020304" pitchFamily="18" charset="0"/>
                <a:cs typeface="Times New Roman" panose="02020603050405020304" pitchFamily="18" charset="0"/>
              </a:rPr>
              <a:t>Why did our model predict y on input x?</a:t>
            </a:r>
          </a:p>
          <a:p>
            <a:pPr marL="0" indent="0">
              <a:buNone/>
            </a:pPr>
            <a:endParaRPr lang="en-US" sz="3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2488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F3A79B-2C0A-9B2E-F5B7-6CE5FDD71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B16245A5-08F1-3702-1285-44356FFB3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F027AF2E-5C18-C1B9-C941-D2C80A87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D84A7A-2C90-5E97-C8F6-80C9BAD8A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C4270-3AE3-8647-EFBD-CBDA0E82A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Content Placeholder 4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0A44D859-2689-8D66-D399-42D4ABA99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797" y="1290554"/>
            <a:ext cx="767440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541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61322E-DE93-D854-DCFC-49EFACB4D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06C27166-1F0A-971F-2CB9-3D3798A5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32F06F84-7BCF-53D2-4DB9-26AAF6EE7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AFEEE6-53C1-D64E-9E6E-B9F1B8A92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Content Placeholder 4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A79A71AA-0E4D-16FA-A358-E797840C5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8208" y="1995055"/>
            <a:ext cx="4986135" cy="3161939"/>
          </a:xfrm>
        </p:spPr>
      </p:pic>
      <p:pic>
        <p:nvPicPr>
          <p:cNvPr id="7" name="Picture 6" descr="A table with numbers and text&#10;&#10;Description automatically generated">
            <a:extLst>
              <a:ext uri="{FF2B5EF4-FFF2-40B4-BE49-F238E27FC236}">
                <a16:creationId xmlns:a16="http://schemas.microsoft.com/office/drawing/2014/main" id="{E0287969-E83F-631B-88B6-B8EC2EC37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549" y="2026283"/>
            <a:ext cx="3474659" cy="314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386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01CE3-64AF-6D7B-F6E4-4C9D37662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Download &quot;Monte Carlo&quot; wallpapers for mobile phone, free &quot;Monte Carlo&quot; HD  pictures">
            <a:extLst>
              <a:ext uri="{FF2B5EF4-FFF2-40B4-BE49-F238E27FC236}">
                <a16:creationId xmlns:a16="http://schemas.microsoft.com/office/drawing/2014/main" id="{C5C606BB-36A0-B267-4A14-843D7C5EE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25EAEA8-4715-35ED-9376-9C82A443D833}"/>
              </a:ext>
            </a:extLst>
          </p:cNvPr>
          <p:cNvSpPr txBox="1">
            <a:spLocks/>
          </p:cNvSpPr>
          <p:nvPr/>
        </p:nvSpPr>
        <p:spPr>
          <a:xfrm>
            <a:off x="838200" y="12830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Stabilizing Estimates of Shapley Values with Control Variates</a:t>
            </a:r>
          </a:p>
        </p:txBody>
      </p:sp>
    </p:spTree>
    <p:extLst>
      <p:ext uri="{BB962C8B-B14F-4D97-AF65-F5344CB8AC3E}">
        <p14:creationId xmlns:p14="http://schemas.microsoft.com/office/powerpoint/2010/main" val="40853338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F8248E-A2BB-6DB5-9C36-627975483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Control Variates</a:t>
            </a: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blue and white circular object with black dots&#10;&#10;Description automatically generated">
            <a:extLst>
              <a:ext uri="{FF2B5EF4-FFF2-40B4-BE49-F238E27FC236}">
                <a16:creationId xmlns:a16="http://schemas.microsoft.com/office/drawing/2014/main" id="{250B7A66-74FE-165A-0924-191427753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08" y="2619785"/>
            <a:ext cx="3061169" cy="2955002"/>
          </a:xfrm>
          <a:prstGeom prst="rect">
            <a:avLst/>
          </a:prstGeom>
        </p:spPr>
      </p:pic>
      <p:pic>
        <p:nvPicPr>
          <p:cNvPr id="18" name="Picture 17" descr="A target with black crosses in center&#10;&#10;Description automatically generated">
            <a:extLst>
              <a:ext uri="{FF2B5EF4-FFF2-40B4-BE49-F238E27FC236}">
                <a16:creationId xmlns:a16="http://schemas.microsoft.com/office/drawing/2014/main" id="{20E24CE7-32DC-FB1F-6C83-693335A0A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027" y="2645947"/>
            <a:ext cx="3084810" cy="2829380"/>
          </a:xfrm>
          <a:prstGeom prst="rect">
            <a:avLst/>
          </a:prstGeom>
        </p:spPr>
      </p:pic>
      <p:sp>
        <p:nvSpPr>
          <p:cNvPr id="23" name="Plus 22">
            <a:extLst>
              <a:ext uri="{FF2B5EF4-FFF2-40B4-BE49-F238E27FC236}">
                <a16:creationId xmlns:a16="http://schemas.microsoft.com/office/drawing/2014/main" id="{07A6F32C-5DB4-F5EC-1E2B-8779CC5AE1A2}"/>
              </a:ext>
            </a:extLst>
          </p:cNvPr>
          <p:cNvSpPr/>
          <p:nvPr/>
        </p:nvSpPr>
        <p:spPr>
          <a:xfrm>
            <a:off x="3573765" y="3624282"/>
            <a:ext cx="914400" cy="9144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blue circle with black dots&#10;&#10;Description automatically generated">
            <a:extLst>
              <a:ext uri="{FF2B5EF4-FFF2-40B4-BE49-F238E27FC236}">
                <a16:creationId xmlns:a16="http://schemas.microsoft.com/office/drawing/2014/main" id="{3438F9DA-B10A-152B-1A1D-F92C14E02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3825" y="2551932"/>
            <a:ext cx="3084810" cy="2923395"/>
          </a:xfrm>
          <a:prstGeom prst="rect">
            <a:avLst/>
          </a:prstGeom>
        </p:spPr>
      </p:pic>
      <p:sp>
        <p:nvSpPr>
          <p:cNvPr id="26" name="Equal 25">
            <a:extLst>
              <a:ext uri="{FF2B5EF4-FFF2-40B4-BE49-F238E27FC236}">
                <a16:creationId xmlns:a16="http://schemas.microsoft.com/office/drawing/2014/main" id="{254BE6D5-66FE-9C81-458D-E23A74FBC1E7}"/>
              </a:ext>
            </a:extLst>
          </p:cNvPr>
          <p:cNvSpPr/>
          <p:nvPr/>
        </p:nvSpPr>
        <p:spPr>
          <a:xfrm>
            <a:off x="7834699" y="3603437"/>
            <a:ext cx="914400" cy="914400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BDC428-DEDB-C78F-C0A5-F0C11EB64684}"/>
              </a:ext>
            </a:extLst>
          </p:cNvPr>
          <p:cNvSpPr txBox="1"/>
          <p:nvPr/>
        </p:nvSpPr>
        <p:spPr>
          <a:xfrm>
            <a:off x="5566582" y="3610672"/>
            <a:ext cx="3385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9EC76D-CC65-13A8-6673-F46BC2FBF5E8}"/>
              </a:ext>
            </a:extLst>
          </p:cNvPr>
          <p:cNvSpPr txBox="1"/>
          <p:nvPr/>
        </p:nvSpPr>
        <p:spPr>
          <a:xfrm>
            <a:off x="5990469" y="4034721"/>
            <a:ext cx="31900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 dirty="0"/>
              <a:t>x</a:t>
            </a:r>
          </a:p>
        </p:txBody>
      </p:sp>
      <p:sp>
        <p:nvSpPr>
          <p:cNvPr id="32" name="5-Point Star 31">
            <a:extLst>
              <a:ext uri="{FF2B5EF4-FFF2-40B4-BE49-F238E27FC236}">
                <a16:creationId xmlns:a16="http://schemas.microsoft.com/office/drawing/2014/main" id="{6786C71D-954B-F5E2-2E9B-6A474DB9FC36}"/>
              </a:ext>
            </a:extLst>
          </p:cNvPr>
          <p:cNvSpPr/>
          <p:nvPr/>
        </p:nvSpPr>
        <p:spPr>
          <a:xfrm>
            <a:off x="5838091" y="3770140"/>
            <a:ext cx="412652" cy="43609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516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 animBg="1"/>
      <p:bldP spid="29" grpId="0"/>
      <p:bldP spid="31" grpId="0"/>
      <p:bldP spid="3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F8248E-A2BB-6DB5-9C36-627975483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Variates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829FEE-1C9A-403E-FEE4-4BAEC54F28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47309" y="591344"/>
                <a:ext cx="5793971" cy="5585619"/>
              </a:xfrm>
            </p:spPr>
            <p:txBody>
              <a:bodyPr anchor="ctr">
                <a:norm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Given an estimator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that is unbiased for unknown target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Choose a correlated estimator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unbiased for known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estimand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Define the control variates estimator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≔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any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unbiased</a:t>
                </a:r>
              </a:p>
              <a:p>
                <a:pPr marL="457200" lvl="1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reduced by a factor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acc>
                              </m:e>
                            </m:d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pPr lvl="1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Here, variance = MSE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829FEE-1C9A-403E-FEE4-4BAEC54F28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47309" y="591344"/>
                <a:ext cx="5793971" cy="5585619"/>
              </a:xfrm>
              <a:blipFill>
                <a:blip r:embed="rId2"/>
                <a:stretch>
                  <a:fillRect l="-1969" r="-2626" b="-4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754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A2E0C-4D82-E63C-A1FE-83A01916F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70565-66A1-E2AC-5501-10FA728A8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Shapley Estimation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64D98A-D1D2-F01E-0946-B9CF57A79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810" y="2494287"/>
            <a:ext cx="5832380" cy="9767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554739F-8B1C-25DD-3AE0-0742793329F1}"/>
              </a:ext>
            </a:extLst>
          </p:cNvPr>
          <p:cNvSpPr txBox="1"/>
          <p:nvPr/>
        </p:nvSpPr>
        <p:spPr>
          <a:xfrm>
            <a:off x="5073325" y="1952936"/>
            <a:ext cx="204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Shapley Value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9908EC-0594-520F-CE42-01FC0CBC855C}"/>
              </a:ext>
            </a:extLst>
          </p:cNvPr>
          <p:cNvSpPr txBox="1"/>
          <p:nvPr/>
        </p:nvSpPr>
        <p:spPr>
          <a:xfrm>
            <a:off x="4197187" y="3572637"/>
            <a:ext cx="3793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Shapley Sampling Estimate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69E98-E214-A97F-70D5-6B8E835C322D}"/>
              </a:ext>
            </a:extLst>
          </p:cNvPr>
          <p:cNvSpPr txBox="1"/>
          <p:nvPr/>
        </p:nvSpPr>
        <p:spPr>
          <a:xfrm>
            <a:off x="4674686" y="5197872"/>
            <a:ext cx="3131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KernelSHAP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Estimate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C2AF229-1BCD-ACF5-7501-C67A4C4D8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255" y="4093758"/>
            <a:ext cx="5407489" cy="10025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178E2C-9F37-BC79-2193-E1B21DAFE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500" y="5754719"/>
            <a:ext cx="7772400" cy="94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0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ABD41-FB16-D70D-2845-B59DAF06F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Constructing a Control Variate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D0250-B4B8-EC8F-D3F7-7A90BEE93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1717"/>
            <a:ext cx="10515600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need an estimator that 1) is positively correlated with the Shapley estimate, and 2) has known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estimand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of the n samples indexes a random subset of features. The control variate will use these same subsets – but for a different predictor: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Taylor Expansion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around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order expansion it is depends on how 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|X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sampled in the value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972634-8687-548B-F9C6-A8B8BFC13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710" y="2345393"/>
            <a:ext cx="4725168" cy="5120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CED48D-D58A-22BE-F4D7-B4FF3B378153}"/>
              </a:ext>
            </a:extLst>
          </p:cNvPr>
          <p:cNvSpPr txBox="1"/>
          <p:nvPr/>
        </p:nvSpPr>
        <p:spPr>
          <a:xfrm>
            <a:off x="4627168" y="1825625"/>
            <a:ext cx="2937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 value function</a:t>
            </a:r>
          </a:p>
        </p:txBody>
      </p:sp>
    </p:spTree>
    <p:extLst>
      <p:ext uri="{BB962C8B-B14F-4D97-AF65-F5344CB8AC3E}">
        <p14:creationId xmlns:p14="http://schemas.microsoft.com/office/powerpoint/2010/main" val="399544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A4E848-4EC5-BDD6-6E64-83F1A108D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 Control Variate for the Shapley Value (1/2)</a:t>
            </a:r>
          </a:p>
        </p:txBody>
      </p:sp>
      <p:pic>
        <p:nvPicPr>
          <p:cNvPr id="5" name="Content Placeholder 4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FB23D563-1E27-054F-EA20-0A52E419D4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5197" y="1675227"/>
            <a:ext cx="1010160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2452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A4E848-4EC5-BDD6-6E64-83F1A108D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 Control Variate for the Shapley Value (2/2)</a:t>
            </a:r>
          </a:p>
        </p:txBody>
      </p:sp>
      <p:pic>
        <p:nvPicPr>
          <p:cNvPr id="7" name="Content Placeholder 6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C31201D0-8933-1069-9BA7-3D7D3AEDBD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9698" y="1675227"/>
            <a:ext cx="1065260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5340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a number of credit cards&#10;&#10;Description automatically generated with medium confidence">
            <a:extLst>
              <a:ext uri="{FF2B5EF4-FFF2-40B4-BE49-F238E27FC236}">
                <a16:creationId xmlns:a16="http://schemas.microsoft.com/office/drawing/2014/main" id="{D18E6662-8664-6D4A-22CE-BC94C549E2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169" y="926123"/>
            <a:ext cx="8604015" cy="496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591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3DD5FF-A606-F518-D3C1-D9729194E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08381-D98A-087D-FA7E-751483A01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Attributions</a:t>
            </a:r>
          </a:p>
        </p:txBody>
      </p:sp>
      <p:pic>
        <p:nvPicPr>
          <p:cNvPr id="6148" name="Picture 4" descr="An introduction to explainable AI with Shapley values — SHAP latest  documentation">
            <a:extLst>
              <a:ext uri="{FF2B5EF4-FFF2-40B4-BE49-F238E27FC236}">
                <a16:creationId xmlns:a16="http://schemas.microsoft.com/office/drawing/2014/main" id="{E37468A6-574E-2158-DCC5-35CB18FEE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1393626"/>
            <a:ext cx="6780700" cy="406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9510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CB89B-23B9-002B-2003-82204B861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6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ControlSHAP</a:t>
            </a:r>
            <a:r>
              <a:rPr lang="en-US" sz="46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Variance Reductions, Neural Net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230061EF-CACC-B8B3-5C23-EA0B12069B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7009" y="2633472"/>
            <a:ext cx="11034934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628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D99513-D47C-619D-FFA6-D23B4F929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6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Importance Rankings More </a:t>
            </a:r>
            <a:r>
              <a:rPr lang="en-US" sz="4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46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1F491869-C767-3730-E50A-994B86BBEE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2867551"/>
            <a:ext cx="11548872" cy="311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843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Fingerprint">
            <a:extLst>
              <a:ext uri="{FF2B5EF4-FFF2-40B4-BE49-F238E27FC236}">
                <a16:creationId xmlns:a16="http://schemas.microsoft.com/office/drawing/2014/main" id="{A90044BB-D676-9528-0B25-06CF60540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3555A0B-C2C8-F42D-8665-4FB35495ED74}"/>
              </a:ext>
            </a:extLst>
          </p:cNvPr>
          <p:cNvGrpSpPr/>
          <p:nvPr/>
        </p:nvGrpSpPr>
        <p:grpSpPr>
          <a:xfrm>
            <a:off x="6940929" y="521243"/>
            <a:ext cx="4828172" cy="863460"/>
            <a:chOff x="0" y="211297"/>
            <a:chExt cx="4828172" cy="863460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45A4E188-E6B5-08F4-63F4-8A2DD4B0E0E4}"/>
                </a:ext>
              </a:extLst>
            </p:cNvPr>
            <p:cNvSpPr/>
            <p:nvPr/>
          </p:nvSpPr>
          <p:spPr>
            <a:xfrm>
              <a:off x="0" y="211297"/>
              <a:ext cx="4828172" cy="86346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Rounded Rectangle 4">
              <a:extLst>
                <a:ext uri="{FF2B5EF4-FFF2-40B4-BE49-F238E27FC236}">
                  <a16:creationId xmlns:a16="http://schemas.microsoft.com/office/drawing/2014/main" id="{593BE67B-73C7-FAA9-B0FF-27A37986B496}"/>
                </a:ext>
              </a:extLst>
            </p:cNvPr>
            <p:cNvSpPr txBox="1"/>
            <p:nvPr/>
          </p:nvSpPr>
          <p:spPr>
            <a:xfrm>
              <a:off x="42151" y="253448"/>
              <a:ext cx="4743870" cy="7791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7160" tIns="137160" rIns="137160" bIns="137160" numCol="1" spcCol="1270" anchor="ctr" anchorCtr="0">
              <a:noAutofit/>
            </a:bodyPr>
            <a:lstStyle/>
            <a:p>
              <a:pPr marL="0" lvl="0" indent="0" algn="l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kern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Conclusion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227E22D-E671-78D2-7934-14A4B6A55685}"/>
              </a:ext>
            </a:extLst>
          </p:cNvPr>
          <p:cNvSpPr/>
          <p:nvPr/>
        </p:nvSpPr>
        <p:spPr>
          <a:xfrm>
            <a:off x="6940929" y="1384703"/>
            <a:ext cx="4828172" cy="175122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6798AD-2EA6-E97B-E1CD-09D7F1E43ABE}"/>
              </a:ext>
            </a:extLst>
          </p:cNvPr>
          <p:cNvGrpSpPr/>
          <p:nvPr/>
        </p:nvGrpSpPr>
        <p:grpSpPr>
          <a:xfrm>
            <a:off x="6898778" y="3999383"/>
            <a:ext cx="4828172" cy="863460"/>
            <a:chOff x="0" y="2825977"/>
            <a:chExt cx="4828172" cy="86346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54726903-DC46-269B-B92B-404B8C9414A6}"/>
                </a:ext>
              </a:extLst>
            </p:cNvPr>
            <p:cNvSpPr/>
            <p:nvPr/>
          </p:nvSpPr>
          <p:spPr>
            <a:xfrm>
              <a:off x="0" y="2825977"/>
              <a:ext cx="4828172" cy="86346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ounded Rectangle 8">
              <a:extLst>
                <a:ext uri="{FF2B5EF4-FFF2-40B4-BE49-F238E27FC236}">
                  <a16:creationId xmlns:a16="http://schemas.microsoft.com/office/drawing/2014/main" id="{1EB1ED0E-B88C-4F58-5579-309953FFE639}"/>
                </a:ext>
              </a:extLst>
            </p:cNvPr>
            <p:cNvSpPr txBox="1"/>
            <p:nvPr/>
          </p:nvSpPr>
          <p:spPr>
            <a:xfrm>
              <a:off x="42151" y="2868128"/>
              <a:ext cx="4743870" cy="7791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7160" tIns="137160" rIns="137160" bIns="137160" numCol="1" spcCol="1270" anchor="ctr" anchorCtr="0">
              <a:noAutofit/>
            </a:bodyPr>
            <a:lstStyle/>
            <a:p>
              <a:pPr marL="0" lvl="0" indent="0" algn="l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Next Steps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D32F326B-BDCA-FC92-60A3-A60254349D86}"/>
              </a:ext>
            </a:extLst>
          </p:cNvPr>
          <p:cNvSpPr/>
          <p:nvPr/>
        </p:nvSpPr>
        <p:spPr>
          <a:xfrm>
            <a:off x="6898778" y="4862843"/>
            <a:ext cx="4828172" cy="175122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1939B1-FA7C-51CB-9686-314A2770D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0926" y="1578077"/>
            <a:ext cx="4828172" cy="4598886"/>
          </a:xfrm>
        </p:spPr>
        <p:txBody>
          <a:bodyPr/>
          <a:lstStyle/>
          <a:p>
            <a:pPr marL="285750" lvl="1" indent="-285750" defTabSz="1244600">
              <a:spcBef>
                <a:spcPct val="0"/>
              </a:spcBef>
              <a:spcAft>
                <a:spcPct val="20000"/>
              </a:spcAft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explanations must be trustworthy to be useful</a:t>
            </a:r>
          </a:p>
          <a:p>
            <a:pPr marL="285750" lvl="1" indent="-285750" defTabSz="1244600">
              <a:spcBef>
                <a:spcPct val="0"/>
              </a:spcBef>
              <a:spcAft>
                <a:spcPct val="20000"/>
              </a:spcAft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most important features with statistical guarantees for SHAP &amp; LIME 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4002180-66D2-8F11-49CC-07BE0A4B4BD5}"/>
              </a:ext>
            </a:extLst>
          </p:cNvPr>
          <p:cNvSpPr txBox="1">
            <a:spLocks/>
          </p:cNvSpPr>
          <p:nvPr/>
        </p:nvSpPr>
        <p:spPr>
          <a:xfrm>
            <a:off x="6898778" y="5022850"/>
            <a:ext cx="4828172" cy="1835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 defTabSz="1244600">
              <a:spcBef>
                <a:spcPct val="0"/>
              </a:spcBef>
              <a:spcAft>
                <a:spcPct val="20000"/>
              </a:spcAft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Keep computational work with sequential testing</a:t>
            </a:r>
          </a:p>
          <a:p>
            <a:pPr marL="285750" lvl="1" indent="-285750" defTabSz="1244600">
              <a:spcBef>
                <a:spcPct val="0"/>
              </a:spcBef>
              <a:spcAft>
                <a:spcPct val="20000"/>
              </a:spcAft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lobal Shapley feature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importances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790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  <p:bldP spid="30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ood human figure">
            <a:extLst>
              <a:ext uri="{FF2B5EF4-FFF2-40B4-BE49-F238E27FC236}">
                <a16:creationId xmlns:a16="http://schemas.microsoft.com/office/drawing/2014/main" id="{0001708D-8005-C989-47AC-25ED1BBEFD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A1C8E4-2822-8AC5-10C0-CFD6DC10A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Thanks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376468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990C2-01CE-96BA-07D0-7F72208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Gradient-Based Methods</a:t>
            </a:r>
          </a:p>
        </p:txBody>
      </p:sp>
      <p:pic>
        <p:nvPicPr>
          <p:cNvPr id="2050" name="Picture 2" descr="Understanding Deep Learning Models with Integrated Gradients | by Renu  Khandelwal | Towards Data Science">
            <a:extLst>
              <a:ext uri="{FF2B5EF4-FFF2-40B4-BE49-F238E27FC236}">
                <a16:creationId xmlns:a16="http://schemas.microsoft.com/office/drawing/2014/main" id="{260CA19A-2509-FAB5-DFD2-C05E6C5BCF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70809" y="1675227"/>
            <a:ext cx="8450382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922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1FEBC-4963-AD5D-EDD4-40BDCE992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BB147-A005-6643-4C49-C235FDB6A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Welcome to the SHAP documentation — SHAP latest documentation">
            <a:extLst>
              <a:ext uri="{FF2B5EF4-FFF2-40B4-BE49-F238E27FC236}">
                <a16:creationId xmlns:a16="http://schemas.microsoft.com/office/drawing/2014/main" id="{729E9CAA-AB0C-C3DF-9890-74EB925E6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415" y="1027906"/>
            <a:ext cx="9179169" cy="503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108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F4751-E545-F611-4B10-7072F951D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368" y="4921823"/>
            <a:ext cx="4937937" cy="11471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Shapley Values</a:t>
            </a:r>
          </a:p>
        </p:txBody>
      </p:sp>
      <p:sp>
        <p:nvSpPr>
          <p:cNvPr id="1055" name="Oval 1054">
            <a:extLst>
              <a:ext uri="{FF2B5EF4-FFF2-40B4-BE49-F238E27FC236}">
                <a16:creationId xmlns:a16="http://schemas.microsoft.com/office/drawing/2014/main" id="{C20267F5-D4E6-477A-A590-81F2ABD1B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5109" y="2382976"/>
            <a:ext cx="1920240" cy="192024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7" name="Freeform: Shape 1056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9" name="Freeform: Shape 1058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1" name="Freeform: Shape 1060">
            <a:extLst>
              <a:ext uri="{FF2B5EF4-FFF2-40B4-BE49-F238E27FC236}">
                <a16:creationId xmlns:a16="http://schemas.microsoft.com/office/drawing/2014/main" id="{DB6FE6A8-3E05-4C40-9190-B19BFD5244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574" y="0"/>
            <a:ext cx="3913632" cy="228523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63" name="Freeform: Shape 1062">
            <a:extLst>
              <a:ext uri="{FF2B5EF4-FFF2-40B4-BE49-F238E27FC236}">
                <a16:creationId xmlns:a16="http://schemas.microsoft.com/office/drawing/2014/main" id="{38315451-BA4E-4F56-BA8A-9CCCA5A0D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288331"/>
            <a:ext cx="356463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65" name="Freeform: Shape 1064">
            <a:extLst>
              <a:ext uri="{FF2B5EF4-FFF2-40B4-BE49-F238E27FC236}">
                <a16:creationId xmlns:a16="http://schemas.microsoft.com/office/drawing/2014/main" id="{5665E03E-3504-4366-BFC7-0CDEDC637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9701" y="2547568"/>
            <a:ext cx="1591056" cy="1591056"/>
          </a:xfrm>
          <a:custGeom>
            <a:avLst/>
            <a:gdLst>
              <a:gd name="connsiteX0" fmla="*/ 795528 w 1591056"/>
              <a:gd name="connsiteY0" fmla="*/ 0 h 1591056"/>
              <a:gd name="connsiteX1" fmla="*/ 1591056 w 1591056"/>
              <a:gd name="connsiteY1" fmla="*/ 795528 h 1591056"/>
              <a:gd name="connsiteX2" fmla="*/ 795528 w 1591056"/>
              <a:gd name="connsiteY2" fmla="*/ 1591056 h 1591056"/>
              <a:gd name="connsiteX3" fmla="*/ 0 w 1591056"/>
              <a:gd name="connsiteY3" fmla="*/ 795528 h 1591056"/>
              <a:gd name="connsiteX4" fmla="*/ 795528 w 1591056"/>
              <a:gd name="connsiteY4" fmla="*/ 0 h 1591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1056" h="1591056">
                <a:moveTo>
                  <a:pt x="795528" y="0"/>
                </a:moveTo>
                <a:cubicBezTo>
                  <a:pt x="1234886" y="0"/>
                  <a:pt x="1591056" y="356170"/>
                  <a:pt x="1591056" y="795528"/>
                </a:cubicBezTo>
                <a:cubicBezTo>
                  <a:pt x="1591056" y="1234886"/>
                  <a:pt x="1234886" y="1591056"/>
                  <a:pt x="795528" y="1591056"/>
                </a:cubicBezTo>
                <a:cubicBezTo>
                  <a:pt x="356170" y="1591056"/>
                  <a:pt x="0" y="1234886"/>
                  <a:pt x="0" y="795528"/>
                </a:cubicBezTo>
                <a:cubicBezTo>
                  <a:pt x="0" y="356170"/>
                  <a:pt x="356170" y="0"/>
                  <a:pt x="79552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67" name="Oval 1066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9207" y="303879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9" name="Freeform: Shape 1068">
            <a:extLst>
              <a:ext uri="{FF2B5EF4-FFF2-40B4-BE49-F238E27FC236}">
                <a16:creationId xmlns:a16="http://schemas.microsoft.com/office/drawing/2014/main" id="{A9A95DA0-8F7C-4AB7-B890-22075705D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93799" y="468471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8" name="Picture 4" descr="What Does An Ecological Civilization Look Like? - YES! Magazine Solutions  Journalism">
            <a:extLst>
              <a:ext uri="{FF2B5EF4-FFF2-40B4-BE49-F238E27FC236}">
                <a16:creationId xmlns:a16="http://schemas.microsoft.com/office/drawing/2014/main" id="{1A4C609A-9890-9880-5DB4-E9BD88124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05397" y="1144588"/>
            <a:ext cx="2338300" cy="140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1" name="Freeform: Shape 1070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3" name="Freeform: Shape 1072">
            <a:extLst>
              <a:ext uri="{FF2B5EF4-FFF2-40B4-BE49-F238E27FC236}">
                <a16:creationId xmlns:a16="http://schemas.microsoft.com/office/drawing/2014/main" id="{E2193FF3-0731-4CB1-A0ED-1F3321A42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8761" y="-4331"/>
            <a:ext cx="3273238" cy="3383891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Game theory - Prisoners' Dilemma, Strategy, Economics | Britannica">
            <a:extLst>
              <a:ext uri="{FF2B5EF4-FFF2-40B4-BE49-F238E27FC236}">
                <a16:creationId xmlns:a16="http://schemas.microsoft.com/office/drawing/2014/main" id="{0ACC7AE4-7741-6ADD-4BF1-96B8BB4AA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95435" y="311876"/>
            <a:ext cx="2351542" cy="235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267E40-5ECA-0F0D-D889-27CA9A040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10" y="3695823"/>
            <a:ext cx="2248275" cy="2248275"/>
          </a:xfrm>
          <a:prstGeom prst="rect">
            <a:avLst/>
          </a:prstGeom>
        </p:spPr>
      </p:pic>
      <p:pic>
        <p:nvPicPr>
          <p:cNvPr id="1030" name="Picture 6" descr="These 6 Powerful Signals Reveal the Future Direction of Financial Markets">
            <a:extLst>
              <a:ext uri="{FF2B5EF4-FFF2-40B4-BE49-F238E27FC236}">
                <a16:creationId xmlns:a16="http://schemas.microsoft.com/office/drawing/2014/main" id="{BA8C011C-7436-2C28-DB94-D78FE722B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39751" y="94761"/>
            <a:ext cx="2651427" cy="1385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5" name="Freeform: Shape 1074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7" name="Freeform: Shape 1076">
            <a:extLst>
              <a:ext uri="{FF2B5EF4-FFF2-40B4-BE49-F238E27FC236}">
                <a16:creationId xmlns:a16="http://schemas.microsoft.com/office/drawing/2014/main" id="{A1CCC4E2-0E38-41AA-A1C5-DBB034387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63238" y="4071322"/>
            <a:ext cx="2828765" cy="2786678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34" name="Picture 10" descr="Overview of the data valuation problem. | Download Scientific Diagram">
            <a:extLst>
              <a:ext uri="{FF2B5EF4-FFF2-40B4-BE49-F238E27FC236}">
                <a16:creationId xmlns:a16="http://schemas.microsoft.com/office/drawing/2014/main" id="{180A6F28-D561-51CB-DA08-C87FFA563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20453" y="5348836"/>
            <a:ext cx="2626524" cy="118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53381-3CA3-1E15-5C55-A61B06137005}"/>
              </a:ext>
            </a:extLst>
          </p:cNvPr>
          <p:cNvSpPr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12" descr="Christopher Flynn, PhD">
            <a:extLst>
              <a:ext uri="{FF2B5EF4-FFF2-40B4-BE49-F238E27FC236}">
                <a16:creationId xmlns:a16="http://schemas.microsoft.com/office/drawing/2014/main" id="{0F692AE5-9EB5-07CB-C007-B6FA612A9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33561" y="3205174"/>
            <a:ext cx="1226645" cy="46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525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ristwatch face">
            <a:extLst>
              <a:ext uri="{FF2B5EF4-FFF2-40B4-BE49-F238E27FC236}">
                <a16:creationId xmlns:a16="http://schemas.microsoft.com/office/drawing/2014/main" id="{431B94BF-354A-36B1-19EA-2BFA57DD7A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ED9D78-D15F-2EBA-4C62-DA6C97260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Two-Minute Introduction to Shapley Values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6702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25680</TotalTime>
  <Words>1088</Words>
  <Application>Microsoft Macintosh PowerPoint</Application>
  <PresentationFormat>Widescreen</PresentationFormat>
  <Paragraphs>136</Paragraphs>
  <Slides>53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Aptos</vt:lpstr>
      <vt:lpstr>Arial</vt:lpstr>
      <vt:lpstr>Calibri</vt:lpstr>
      <vt:lpstr>Calibri Light</vt:lpstr>
      <vt:lpstr>Cambria Math</vt:lpstr>
      <vt:lpstr>Times New Roman</vt:lpstr>
      <vt:lpstr>Office Theme</vt:lpstr>
      <vt:lpstr>Provably Stable Feature Rankings with SHAP and LIME</vt:lpstr>
      <vt:lpstr>Why did the AI make this decision?</vt:lpstr>
      <vt:lpstr>Learning from AI</vt:lpstr>
      <vt:lpstr>Local Explanations</vt:lpstr>
      <vt:lpstr>Feature Attributions</vt:lpstr>
      <vt:lpstr>Gradient-Based Methods</vt:lpstr>
      <vt:lpstr>PowerPoint Presentation</vt:lpstr>
      <vt:lpstr>Shapley Values</vt:lpstr>
      <vt:lpstr>A Two-Minute Introduction to Shapley Values</vt:lpstr>
      <vt:lpstr>How valuable was LeBron James to the 2022-2023 Lakers?</vt:lpstr>
      <vt:lpstr>PowerPoint Presentation</vt:lpstr>
      <vt:lpstr>PowerPoint Presentation</vt:lpstr>
      <vt:lpstr>PowerPoint Presentation</vt:lpstr>
      <vt:lpstr>PowerPoint Presentation</vt:lpstr>
      <vt:lpstr>The Shapley Value</vt:lpstr>
      <vt:lpstr>The Shapley Value</vt:lpstr>
      <vt:lpstr>Shapley Axioms</vt:lpstr>
      <vt:lpstr>Shapley Estimation</vt:lpstr>
      <vt:lpstr>Shapley Estimation</vt:lpstr>
      <vt:lpstr>Instability with SHAP</vt:lpstr>
      <vt:lpstr>PowerPoint Presentation</vt:lpstr>
      <vt:lpstr>Desideratum</vt:lpstr>
      <vt:lpstr>Largest Shapley Value</vt:lpstr>
      <vt:lpstr>Testing 1st vs 2nd place</vt:lpstr>
      <vt:lpstr>Testing 1st vs 2nd place</vt:lpstr>
      <vt:lpstr>K Largest Shapley Values</vt:lpstr>
      <vt:lpstr>RankSHAP Algorithm</vt:lpstr>
      <vt:lpstr>RankSHAP Algorithm</vt:lpstr>
      <vt:lpstr>What if a test fails to reject?</vt:lpstr>
      <vt:lpstr>Results</vt:lpstr>
      <vt:lpstr>PowerPoint Presentation</vt:lpstr>
      <vt:lpstr>PowerPoint Presentation</vt:lpstr>
      <vt:lpstr>PowerPoint Presentation</vt:lpstr>
      <vt:lpstr>LIME</vt:lpstr>
      <vt:lpstr>LIME &amp; S-LIME</vt:lpstr>
      <vt:lpstr>LIME &amp; S-LIME</vt:lpstr>
      <vt:lpstr>PowerPoint Presentation</vt:lpstr>
      <vt:lpstr>Bonferroni Correction</vt:lpstr>
      <vt:lpstr>Bonferroni Correction</vt:lpstr>
      <vt:lpstr>PowerPoint Presentation</vt:lpstr>
      <vt:lpstr>PowerPoint Presentation</vt:lpstr>
      <vt:lpstr>PowerPoint Presentation</vt:lpstr>
      <vt:lpstr>Control Variates</vt:lpstr>
      <vt:lpstr>Control Variates</vt:lpstr>
      <vt:lpstr>Shapley Estimation</vt:lpstr>
      <vt:lpstr>Constructing a Control Variate</vt:lpstr>
      <vt:lpstr>A Control Variate for the Shapley Value (1/2)</vt:lpstr>
      <vt:lpstr>A Control Variate for the Shapley Value (2/2)</vt:lpstr>
      <vt:lpstr>PowerPoint Presentation</vt:lpstr>
      <vt:lpstr>ControlSHAP Variance Reductions, Neural Net</vt:lpstr>
      <vt:lpstr>Importance Rankings More Stable</vt:lpstr>
      <vt:lpstr>PowerPoint Presentation</vt:lpstr>
      <vt:lpstr>Thanks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Stable Rankings of ML Feature Attributions</dc:title>
  <dc:creator>Jeremy Goldwasser</dc:creator>
  <cp:lastModifiedBy>Jeremy Goldwasser</cp:lastModifiedBy>
  <cp:revision>41</cp:revision>
  <dcterms:created xsi:type="dcterms:W3CDTF">2024-01-27T01:24:16Z</dcterms:created>
  <dcterms:modified xsi:type="dcterms:W3CDTF">2024-07-12T22:16:26Z</dcterms:modified>
</cp:coreProperties>
</file>